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  <p:sldMasterId id="2147483720" r:id="rId4"/>
  </p:sldMasterIdLst>
  <p:notesMasterIdLst>
    <p:notesMasterId r:id="rId7"/>
  </p:notesMasterIdLst>
  <p:sldIdLst>
    <p:sldId id="259" r:id="rId5"/>
    <p:sldId id="260" r:id="rId6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16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6280162-F222-BE57-DD10-0D6C9AE375A7}" name="Garcia, Janiene Cler" initials="JG" userId="S::janiene@illinois.edu::fb8e1abe-3efe-4f60-92ff-390d42c4164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034"/>
    <a:srgbClr val="E1F1E7"/>
    <a:srgbClr val="2B2C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2" autoAdjust="0"/>
    <p:restoredTop sz="94660"/>
  </p:normalViewPr>
  <p:slideViewPr>
    <p:cSldViewPr snapToGrid="0" showGuides="1">
      <p:cViewPr varScale="1">
        <p:scale>
          <a:sx n="97" d="100"/>
          <a:sy n="97" d="100"/>
        </p:scale>
        <p:origin x="900" y="72"/>
      </p:cViewPr>
      <p:guideLst>
        <p:guide orient="horz" pos="24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microsoft.com/office/2018/10/relationships/authors" Target="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0C7AE-4E3F-4F53-BEC6-D91CDD8C1C7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2AE24-1EF3-4D14-9FB4-49A0E80E3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231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43256-C55E-893C-EAB4-11C2DBE6C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300" y="1271588"/>
            <a:ext cx="7543800" cy="270668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1B18C0-8E06-7810-9AB2-CE855CDE84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7300" y="4083050"/>
            <a:ext cx="7543800" cy="1876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C251C-8A68-EBF0-7C52-5A4856493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27368-1DC2-41D5-8577-74CC3DB5BDE7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96C3E-5E70-B660-DF80-4786135E3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4B503A-8E74-D1CD-2056-12D602ADF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2FE-9FD2-40AA-B1AA-4D5839815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01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1E611-E8B8-DBDA-C29C-C8FF1299B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601B86-121C-70E4-12E8-8491FF3951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1360D6-2886-9ADF-C399-D3231801A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97286-A996-4286-BFE4-1B079DC29AE2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D2C634-87E1-D216-FF03-C339D1752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5D92F-6A89-7C52-6B0C-78C829EC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2FE-9FD2-40AA-B1AA-4D5839815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533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2250DC-02EB-9C65-524B-822E82BAD6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97725" y="414338"/>
            <a:ext cx="2168525" cy="65865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E4202C-9584-93A0-2DE1-037439C1F6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2150" y="414338"/>
            <a:ext cx="6353175" cy="65865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AF9D84-39CF-D3B2-4A0F-B328BABFA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71D2-80BB-4653-AF30-7CADB900703C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7BD6D-68F8-3C12-B948-01BAC9FC3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BBA06-FA7F-EB22-0D80-5DE95A1AF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2FE-9FD2-40AA-B1AA-4D5839815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641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8A01C-861A-A41F-8668-2A30F0BF6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300" y="1271588"/>
            <a:ext cx="7543800" cy="270668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E07F25-D0F1-8473-9312-BB7DDFF350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7300" y="4083050"/>
            <a:ext cx="7543800" cy="1876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74958B-84A5-4B18-834F-E3AAC4B0D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12B31-41DD-462F-AF99-3629675B2BC1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BC97FE-9C09-3D23-57A8-C3445C1DA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B73DFA-CF9A-159D-BE51-52633AF3E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ABE7-075E-4183-8F1B-9558623A2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981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2271A-F090-4189-5508-14F3B74E3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CA8C8-6AA2-5C6A-C898-D71E0FD13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32DA1-D66C-7563-D595-3BD6CE0E7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928ED-955F-4271-BAD1-50FE50A453E3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5FE2-6873-6F7A-46B8-DB25E073C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52B4C-2E64-79E4-2486-08868A576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ABE7-075E-4183-8F1B-9558623A2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290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8959C-C394-29BB-E9A5-A0EFF924C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938338"/>
            <a:ext cx="8675688" cy="32321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B5B7C7-B93B-81F1-9315-98C15983A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5200650"/>
            <a:ext cx="8675688" cy="170021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59BEA-1586-BBA2-2739-3CFD46330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80DDB-C6AF-48BB-9382-5ACA899C1896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48754A-F17B-2A71-C2CB-41CE30A31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B75E22-1070-7156-5388-EB69255F6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ABE7-075E-4183-8F1B-9558623A2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979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70661-5B6F-6C33-76F9-2A5B3FD03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E12F0-6869-264B-673D-6E43183954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2150" y="2068513"/>
            <a:ext cx="4260850" cy="4932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405879-2141-C203-0143-93989DBBF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5400" y="2068513"/>
            <a:ext cx="4260850" cy="4932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A7BA62-A17B-8FB6-7206-0301AC02F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D893-485C-40BB-869B-F6277770FF17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D5757C-15F9-8D5B-970E-8EE630771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171342-16C2-0779-DBE0-CC9775D6C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ABE7-075E-4183-8F1B-9558623A2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629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34FCD-8E26-18FD-DFA3-616643B86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414338"/>
            <a:ext cx="8675688" cy="1501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23171C-B3F4-3E93-F2E7-9C604F0BE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2150" y="1905000"/>
            <a:ext cx="4256088" cy="9334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53B12A-C78D-444F-C9E6-CEE65EAF34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2150" y="2838450"/>
            <a:ext cx="4256088" cy="4176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CD9A47-379C-3935-CF36-D26B74305B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92700" y="1905000"/>
            <a:ext cx="4275138" cy="9334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04EE8B-3811-DF06-5E79-36CA1A764A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92700" y="2838450"/>
            <a:ext cx="4275138" cy="4176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337B28-16F4-E0F1-975A-6738CF2A8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C8984-B9A8-489B-A8C6-D74D909C84C6}" type="datetime1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F0AD7C-741E-9B1B-FE0D-4446E326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184E6F-2091-BE2B-874A-5F3C40B08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ABE7-075E-4183-8F1B-9558623A2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96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8FEF0-BA7E-6922-0C03-3C551245D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2307E1-214F-0764-6C40-8A138A129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11045-62C1-4677-955A-332E0BD9D53C}" type="datetime1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04EE2B-7C0F-7E3A-E630-50C7DAE8E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3F955C-39DD-A5F2-B28E-A843809E5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ABE7-075E-4183-8F1B-9558623A2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3161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EB41D2-9917-E52D-6D44-882C0A997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A63A-A9F4-4F09-84AE-268288A4EE71}" type="datetime1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55999E-5038-2ECA-840D-D7651BC9D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F2BD93-188C-150A-CADF-E42A6A484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ABE7-075E-4183-8F1B-9558623A2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758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D2167-EE3B-6D37-B029-F092228EF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517525"/>
            <a:ext cx="3244850" cy="18145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812BA-514F-069B-4577-CB99BED5A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6725" y="1119188"/>
            <a:ext cx="5091113" cy="55229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5236D7-0244-66CE-EC5A-BCA91FF43F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2150" y="2332038"/>
            <a:ext cx="3244850" cy="4319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127131-796B-2443-5313-60CCD64BC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D0C72-9682-4C69-95E9-3E04FC80FDB1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6A96B6-F989-5060-37AF-BF243A428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B4D763-4461-A965-9853-E53DA8630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ABE7-075E-4183-8F1B-9558623A2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6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12BC5-6033-6D5D-EE82-091EC4583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ABF33-DF07-A6EE-F2AE-F01AD3922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D1B7F-08CA-9E15-5272-774EF116A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B04D-7C23-425C-822A-B3F7A602AB74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E9E5F-9AC6-60DE-0321-20A0401A0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D1E02-5137-2F96-94AC-877BE39B7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2FE-9FD2-40AA-B1AA-4D5839815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2720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8920-5399-9F45-260E-D5FF5E519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517525"/>
            <a:ext cx="3244850" cy="18145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BACA2A-5FD6-D114-A697-AAEDCCB330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76725" y="1119188"/>
            <a:ext cx="5091113" cy="55229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E04913-2BE6-B0A3-5BAA-E3C730AF63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2150" y="2332038"/>
            <a:ext cx="3244850" cy="4319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CB387-4101-9D2A-E7DD-E9187C1D5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F599B-13B5-4C0B-95E4-956892F8A8CD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6B32EF-7DCD-BDA2-C73B-7E68AB8D8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A1B2EE-81DA-3555-7A89-6F73F3006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ABE7-075E-4183-8F1B-9558623A2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5991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EC94-0B5C-F3DE-906E-B8C605CDF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EE9FCC-B8F4-3C80-3229-258353C8A1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1E0CCD-80CB-C0C9-0CF9-C5CF72F0D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FFED0-BAD2-431E-9CFF-C06709A327FA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11E2F5-3E80-B9A6-04A8-FA74B3AB2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4B3477-FA2D-DBE7-A206-6D287D623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ABE7-075E-4183-8F1B-9558623A2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9164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347E00-0175-E81A-D6C0-67E07AC907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97725" y="414338"/>
            <a:ext cx="2168525" cy="65865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77467C-A241-0123-9973-2D40F593B8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2150" y="414338"/>
            <a:ext cx="6353175" cy="65865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B00BC-8F5A-DE7E-67DF-DC7D59A6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B33AE-FBB5-4EE5-A4CB-EDAA14BB6E68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A456CA-39AF-ADE1-E243-7AFCBFF9B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0E8A-305A-F534-04D5-3C25AA15B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ABE7-075E-4183-8F1B-9558623A2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419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56016-016B-A9FA-AFA7-C4B5C62D18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300" y="1271588"/>
            <a:ext cx="7543800" cy="270668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8CA313-A852-F0C2-5A2D-0647EDFDD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7300" y="4083050"/>
            <a:ext cx="7543800" cy="1876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59356A-BD23-926D-E2AE-1D6DBAB85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B838-2F0C-41E7-95B2-7961CDFE5FD3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4BB723-9077-D8A6-BF11-E10863B31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A66A4-F084-C1F7-EC29-C11F2AEA3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BB318-7E9B-4FA4-980D-A6BCE4145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7212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6E0E7-60FB-3AEA-5C88-67D76BC89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8F3A5-22FF-CC6E-4AF9-481A8A8D2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5EA9F-0854-7CED-326C-8AB85B75A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FE6CF-F32E-48DB-8C64-6AC657411CA8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FE6971-4178-0846-B5A7-F342D62C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4B24C-2B0E-1A6D-837D-4B3759765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BB318-7E9B-4FA4-980D-A6BCE4145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398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66169-A4E1-042E-FCCB-9C0A79F68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938338"/>
            <a:ext cx="8675688" cy="32321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94FDA-8FA6-F3EC-935F-028C6A62D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5200650"/>
            <a:ext cx="8675688" cy="170021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931052-B464-F5D5-20C3-94F4A586C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FE0C1-3B7E-45F1-9DBF-EF946E9004FC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B0A744-5B80-5610-39ED-676D32A11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CF616-7995-77AF-3282-3850E08BD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BB318-7E9B-4FA4-980D-A6BCE4145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6577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8C152-DAE8-57A0-9667-58BD8C982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01977-98E4-7411-868E-60FFB5BB05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2150" y="2068513"/>
            <a:ext cx="4260850" cy="4932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46578B-F6AE-ED30-5EE7-6B6F8DA57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5400" y="2068513"/>
            <a:ext cx="4260850" cy="4932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875BD0-8D06-B951-4E9D-89E28BF17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2CBF-70F2-4F07-A862-06AFBC8922B2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E1A042-44B2-4279-CF2C-E9ECCADA8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968A9F-F5E7-71B8-3885-7177FE6F6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BB318-7E9B-4FA4-980D-A6BCE4145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434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23949-3062-6AA0-F898-1D21B7038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414338"/>
            <a:ext cx="8675688" cy="1501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D64FC-AAF0-C1DF-2353-558527A62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2150" y="1905000"/>
            <a:ext cx="4256088" cy="9334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5E7FD-1380-9ED7-C93A-64C542CCE2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2150" y="2838450"/>
            <a:ext cx="4256088" cy="4176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A18E16-53EB-7A81-E71F-0F0DF55BD8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92700" y="1905000"/>
            <a:ext cx="4275138" cy="9334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273327-B2D9-48C1-5DEC-6F719CF46D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92700" y="2838450"/>
            <a:ext cx="4275138" cy="4176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3C3909-BA99-CBEB-F0BE-FD19FE67B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6DDA-C056-4847-B6EB-7D9DE1AF9DDB}" type="datetime1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62CBBF-B04F-5AB4-0ED3-B39196B02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EF4066-1590-0F83-FD12-FB14D094C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BB318-7E9B-4FA4-980D-A6BCE4145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3413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2A6D2-28E9-5ED0-2125-AD52BA7B8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E1069E-8E5C-F07E-114C-228ED7CF5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115D2-DD61-4A98-B463-C93A984AD6B0}" type="datetime1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F9FCE2-829D-1A71-36F4-1875712E0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6B3307-B1C0-73CE-1BA2-92B754FB3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BB318-7E9B-4FA4-980D-A6BCE4145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5248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F8E62E-3E82-8C1C-799B-EDC245606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909A-A747-4451-B8B2-16EA1D9E9855}" type="datetime1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068441-18CA-2822-F70C-BDEDFB73C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834403-68E2-0087-81E3-40602B269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BB318-7E9B-4FA4-980D-A6BCE4145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498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B2E7C-C7AA-4AB2-CD97-6709B1E1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938338"/>
            <a:ext cx="8675688" cy="32321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ACC9C7-BF4E-90EA-138D-A1C977645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5200650"/>
            <a:ext cx="8675688" cy="170021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FFC7B-1016-C102-2E6B-533EC99EB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0BD74-DF24-4752-8F6B-47FA9922B10E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F4827-2010-6DB9-5422-B23BD7BF5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9FE68-DC87-3223-E49C-7321F8B11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2FE-9FD2-40AA-B1AA-4D5839815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5237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DF29C-327B-3D74-DA5C-3F64A891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517525"/>
            <a:ext cx="3244850" cy="18145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2D693-A574-A745-419D-0A2F447E8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6725" y="1119188"/>
            <a:ext cx="5091113" cy="55229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C56AC8-7FBC-5DDD-BB58-4F5B637F3A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2150" y="2332038"/>
            <a:ext cx="3244850" cy="4319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86F6D-D33B-9E75-F15D-F3665E932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71C28-2E63-428A-9333-5D3D56625624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24920-881A-92E9-BE21-D4301DA31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149B92-7664-54D4-40E0-3A111F60D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BB318-7E9B-4FA4-980D-A6BCE4145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5090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E3097-DF6D-2428-653A-BAFCF23B0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517525"/>
            <a:ext cx="3244850" cy="18145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515E69-22A0-4AC6-CE0D-A2C0B3425B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76725" y="1119188"/>
            <a:ext cx="5091113" cy="55229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2A9D1A-D3A3-E172-EE4D-278C7A4C8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2150" y="2332038"/>
            <a:ext cx="3244850" cy="4319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027E8E-13C6-4A13-65D1-23B5EC336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337D2-244D-47FD-85A8-4EC768FEA6FA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4F9A36-4BBB-6E45-257F-19F5AFE05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B2B611-9E8C-7D9C-8F1A-E7EC6313C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BB318-7E9B-4FA4-980D-A6BCE4145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5997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2C475-0C0F-A345-1B4A-B91B7E434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B0F7B4-60A6-952C-9865-51B58E8F4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8E7D5-B86D-F73F-0016-4B8A9B572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74F45-0595-4898-A6CB-E13D3EB192D8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831D3-7BE0-2B59-BD59-624B4A1A6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01A1F-4465-FE15-1F44-D94A09D41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BB318-7E9B-4FA4-980D-A6BCE4145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26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436D3C-AECC-50F5-6793-9EABFDB0B6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97725" y="414338"/>
            <a:ext cx="2168525" cy="65865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ECF72C-4D3D-D668-34DE-1D46B805A2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2150" y="414338"/>
            <a:ext cx="6353175" cy="65865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1F6334-FD70-E7DA-2A3B-10693A7D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8A848-79FE-4C61-A9F7-A0ED99BE4D91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6537EB-4C39-D00A-DA2C-8924DAD0F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15432-4838-BBB7-4383-AF2C99FDF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BB318-7E9B-4FA4-980D-A6BCE4145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9231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DAE87-DE3A-AF21-07CC-DA93EA7905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300" y="1271588"/>
            <a:ext cx="7543800" cy="270668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E415C5-5023-4A77-CA30-C2BEC753AC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7300" y="4083050"/>
            <a:ext cx="7543800" cy="1876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3C1015-8448-CDA5-6951-AA6FCE569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A4569-0474-4448-AA02-6368959EA4C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36190-959A-6A5A-07D0-F788EF133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2D85F-78FD-2898-1156-B0F197804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98B5C-C835-45F9-89F8-C96FCD476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860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8C355-82B2-AA8B-B512-5F01D0659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B3BE6-0ACF-59EB-0A9E-E13BB9293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D6553-2512-3A80-24A1-6D21D49B9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A4569-0474-4448-AA02-6368959EA4C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2BD15-6E43-720C-555C-6950896BA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C2D25-FFF0-0F77-F593-A43B65B57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98B5C-C835-45F9-89F8-C96FCD476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006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20D23-CAB9-C0EA-ADAD-AEC33B55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938338"/>
            <a:ext cx="8675688" cy="32321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55C33-EE6F-B409-D0FF-9D1F53878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5200650"/>
            <a:ext cx="8675688" cy="170021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B3B74-72A7-8515-D935-2898946BA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A4569-0474-4448-AA02-6368959EA4C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38E806-D597-B867-C580-EFC2B55F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F329E-DE07-883A-F9DC-838941054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98B5C-C835-45F9-89F8-C96FCD476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9879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13183-E9A2-5660-6F70-8DF640E54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FF112-4656-FA24-840E-A4B4ADB58F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2150" y="2068513"/>
            <a:ext cx="4260850" cy="4932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693E4E-8BBA-021D-DFA2-75441E7C12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5400" y="2068513"/>
            <a:ext cx="4260850" cy="4932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BC92DF-8A8E-C198-9B8C-0822EBB7C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A4569-0474-4448-AA02-6368959EA4C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52CC2-FD07-E835-FEC3-76007EBC0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9C1B57-5CE6-2079-9174-FD2DF95B0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98B5C-C835-45F9-89F8-C96FCD476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3950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0F5E5-EFED-2A41-FA80-F37B795BD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414338"/>
            <a:ext cx="8675688" cy="1501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8DF43D-BBAC-814A-0576-7F61462573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2150" y="1905000"/>
            <a:ext cx="4256088" cy="9334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9B39E5-726F-3336-0BAA-8A8183368C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2150" y="2838450"/>
            <a:ext cx="4256088" cy="4176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04E976-F8C5-D8BF-CCB6-779E42B6C6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92700" y="1905000"/>
            <a:ext cx="4275138" cy="9334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89FE05-92C8-B879-6D8D-315FF273F5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92700" y="2838450"/>
            <a:ext cx="4275138" cy="4176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E0E99B-164B-6457-0D1E-8C96E02EA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A4569-0474-4448-AA02-6368959EA4C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E62DA8-15AC-77AF-6483-A11402A96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C4223E-9F3C-3A20-FD1E-E3506ED38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98B5C-C835-45F9-89F8-C96FCD476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315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911D4-96A4-6D58-930C-61931397A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B8A4DB-B383-A6AD-3A01-B7CBE42A1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A4569-0474-4448-AA02-6368959EA4C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875C8B-2F61-E25C-5018-3994CB1A8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779BB7-CBE1-9220-CEAB-B337AF661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98B5C-C835-45F9-89F8-C96FCD476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54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1A434-17EF-7DC8-136E-B7E9F81D0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5BED5-5C3C-45AB-F44E-1BD3040F5D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2150" y="2068513"/>
            <a:ext cx="4260850" cy="4932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FDB704-91D0-5626-D655-24E1E02FC3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5400" y="2068513"/>
            <a:ext cx="4260850" cy="4932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FA5E6E-B32A-6789-E2A6-795DF876D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56A34-2A81-4E42-93B0-AB2B5B80E8FC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7BD08-C5F6-6845-0F2F-710C9989F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B440EE-9B1C-7BA4-6913-C8248AEE9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2FE-9FD2-40AA-B1AA-4D5839815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8116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895060-B347-62C9-1C5A-2E3B6CDBF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A4569-0474-4448-AA02-6368959EA4C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CCB9A9-BBC9-6BB9-9E92-7A256A24F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143573-AFC7-609A-09C3-6C284409C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98B5C-C835-45F9-89F8-C96FCD476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7133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AEBAC-6CC7-EB37-A051-907452D00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517525"/>
            <a:ext cx="3244850" cy="18145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04C54-D3C0-99BF-3443-D75F94E95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6725" y="1119188"/>
            <a:ext cx="5091113" cy="55229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33A597-86DC-A844-E0A3-6C6F557709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2150" y="2332038"/>
            <a:ext cx="3244850" cy="4319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9CD329-62BF-549C-6C8A-AA6D357F0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A4569-0474-4448-AA02-6368959EA4C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1A64D4-299A-5538-E81C-C1C740237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75967-BD4C-2E89-49FC-7D5E4BF0A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98B5C-C835-45F9-89F8-C96FCD476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3991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B564B-467B-9714-AE54-51C83AE75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517525"/>
            <a:ext cx="3244850" cy="18145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E3240E-FD15-FF2A-6F0B-22793B93B8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76725" y="1119188"/>
            <a:ext cx="5091113" cy="55229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2B472B-1582-3196-DD2D-873F852CEC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2150" y="2332038"/>
            <a:ext cx="3244850" cy="4319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4E9950-8A2B-6906-E699-8DD38F605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A4569-0474-4448-AA02-6368959EA4C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2B500C-1EC8-3A3A-A551-BE6BEBDB3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D92693-AD26-16EF-0BB2-244BAF93A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98B5C-C835-45F9-89F8-C96FCD476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3723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F273B-23FC-C784-D2DC-51F3104F3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255ACF-A317-42CC-2205-A2498C960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5791F4-14FC-EBED-37C6-C909161B8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A4569-0474-4448-AA02-6368959EA4C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1602F-FACD-5900-2FAB-E7B27F983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766D9-951B-B2D7-A10F-F3BA6ADF5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98B5C-C835-45F9-89F8-C96FCD476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3254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73C0BF-1733-7064-E926-6842102B48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97725" y="414338"/>
            <a:ext cx="2168525" cy="65865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2536D7-6EDC-979F-7960-258D64C4F7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2150" y="414338"/>
            <a:ext cx="6353175" cy="65865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BD44A-93BA-8499-83CA-BBD8591C4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A4569-0474-4448-AA02-6368959EA4C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057B2-B619-F7AD-A297-72CCB91EF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C23E4B-DC88-EFC4-B088-C2ABB4C1B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98B5C-C835-45F9-89F8-C96FCD476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381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43D48-0402-07E8-B933-591C8A3B8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414338"/>
            <a:ext cx="8675688" cy="1501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FA3A6-72A9-B795-4C1C-D5A3F173B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2150" y="1905000"/>
            <a:ext cx="4256088" cy="9334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D6C5FD-20E0-1BE1-3B1E-8BA5836ECD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2150" y="2838450"/>
            <a:ext cx="4256088" cy="4176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4FF175-A403-510B-7D48-055B0EA433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92700" y="1905000"/>
            <a:ext cx="4275138" cy="9334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4B64BA-1355-A245-B2AE-B947A460CA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92700" y="2838450"/>
            <a:ext cx="4275138" cy="4176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DE225E-7B11-B1C4-343D-74F0EE207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240F-D742-4687-B5C9-B4FDDDB80EC8}" type="datetime1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1BBBBB-F717-DCB6-24EE-C38B170A1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30F8A9-8A63-0B3B-7E01-45A67C3C8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2FE-9FD2-40AA-B1AA-4D5839815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193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9DCDA-91A3-BA8D-C3B6-E802BE755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E184B7-EE92-3080-4CFB-71D02AC34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D9C0-7475-4C88-97D3-3FA2BA4F1A6E}" type="datetime1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D5ED57-C655-D747-08ED-53A6D5D77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1AAC97-3257-6F4C-C730-99488ECCA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2FE-9FD2-40AA-B1AA-4D5839815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833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459319-A2D4-AB0F-7C51-DA5859C22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723E-1A0B-41DC-8683-8098FFD9E282}" type="datetime1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08494D-C5A2-A29D-F4F5-8A4F6875E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DC788-E115-EDDA-596D-179AF93F9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2FE-9FD2-40AA-B1AA-4D5839815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647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FC245-2B17-1A30-818F-9F3FB6710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517525"/>
            <a:ext cx="3244850" cy="18145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F44D3-1126-CE12-4AE3-5E1FD0FDB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6725" y="1119188"/>
            <a:ext cx="5091113" cy="55229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9CA62D-D52D-B838-89E3-0B6DB10F88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2150" y="2332038"/>
            <a:ext cx="3244850" cy="4319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7018B-ACB2-A9DB-28F4-3D8651472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E3AF5-3962-4A31-8325-13F0C5ADCF25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0E6B39-EAC3-4093-D78A-0651A2A23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39F544-0B12-C843-BC85-D890C7DAC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2FE-9FD2-40AA-B1AA-4D5839815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401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4C56C-94A3-09AD-1DA7-9E9BA2AD8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517525"/>
            <a:ext cx="3244850" cy="18145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937464-C44B-2D15-56F4-A5A842DF50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76725" y="1119188"/>
            <a:ext cx="5091113" cy="55229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1B3C44-3923-1313-70DB-F79EF3CFD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2150" y="2332038"/>
            <a:ext cx="3244850" cy="4319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6C7D05-5FD3-411C-66ED-7BE09194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6584C-9E05-49CB-9A14-BA4A0EB7C20D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9EB53-6FD4-4E7E-F579-19EF2537A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1120C2-7030-51BF-5B92-FE7D012D3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F2FE-9FD2-40AA-B1AA-4D5839815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908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84F095-8681-BE9A-753B-968951B70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414338"/>
            <a:ext cx="8674100" cy="1501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6AC6F5-2141-4039-2B52-D210BF392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2150" y="2068513"/>
            <a:ext cx="8674100" cy="4932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A54802-8440-B7BB-0350-31B6A2ED36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2150" y="7204075"/>
            <a:ext cx="2262188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BFECE2-39A9-4984-8426-5B85314A8DF4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065F36-61C6-082F-29B2-E27E7A9DF2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2163" y="7204075"/>
            <a:ext cx="3394075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9B82C-7C1D-3F5B-063C-5D6B0E35B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4063" y="7204075"/>
            <a:ext cx="2262187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5FF2FE-9FD2-40AA-B1AA-4D5839815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97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48" userDrawn="1">
          <p15:clr>
            <a:srgbClr val="F26B43"/>
          </p15:clr>
        </p15:guide>
        <p15:guide id="2" pos="316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9B677D-B8C3-D619-835B-19138A10D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414338"/>
            <a:ext cx="8674100" cy="1501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ACC7CD-B109-6598-7AE4-7532E6ADC0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2150" y="2068513"/>
            <a:ext cx="8674100" cy="4932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80862-AC85-C8A0-A516-C549F03E74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2150" y="7204075"/>
            <a:ext cx="2262188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989490-00D8-4444-9384-7178A1082945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3E997-7E9E-D17C-FFDB-74467DF9F5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2163" y="7204075"/>
            <a:ext cx="3394075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756F3-673F-2FCC-BE57-2EE4C1B19D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4063" y="7204075"/>
            <a:ext cx="2262187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3FABE7-075E-4183-8F1B-9558623A2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48" userDrawn="1">
          <p15:clr>
            <a:srgbClr val="F26B43"/>
          </p15:clr>
        </p15:guide>
        <p15:guide id="2" pos="316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6E3ABE-1EFD-3143-3B31-2D0FCC930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414338"/>
            <a:ext cx="8674100" cy="1501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50A236-52EA-1121-F3E2-D261AA7CB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2150" y="2068513"/>
            <a:ext cx="8674100" cy="4932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8A561-54C2-9302-254C-8D0DEB1BCB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2150" y="7204075"/>
            <a:ext cx="2262188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CEB075-159F-48DF-B3F8-706B449DFB1B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E4D122-8EC9-ACFC-5C86-13F6489676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2163" y="7204075"/>
            <a:ext cx="3394075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90FF28-0826-E264-65EC-071E0C555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4063" y="7204075"/>
            <a:ext cx="2262187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BB318-7E9B-4FA4-980D-A6BCE4145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73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48" userDrawn="1">
          <p15:clr>
            <a:srgbClr val="F26B43"/>
          </p15:clr>
        </p15:guide>
        <p15:guide id="2" pos="316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00E637-8643-D6D3-2129-0882889A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50" y="414338"/>
            <a:ext cx="8674100" cy="1501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96D622-165E-C8EC-A468-27C4F7ED3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2150" y="2068513"/>
            <a:ext cx="8674100" cy="4932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8A1A1-B19D-6A58-CD13-03390FE45C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2150" y="7204075"/>
            <a:ext cx="2262188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0A4569-0474-4448-AA02-6368959EA4C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7F421-0B77-3A9B-38C8-574B3B8282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2163" y="7204075"/>
            <a:ext cx="3394075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3C749-CE0E-D35C-7C99-29A8B25379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4063" y="7204075"/>
            <a:ext cx="2262187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898B5C-C835-45F9-89F8-C96FCD476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24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48" userDrawn="1">
          <p15:clr>
            <a:srgbClr val="F26B43"/>
          </p15:clr>
        </p15:guide>
        <p15:guide id="2" pos="31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garciaisabel@kanecountyil.gov" TargetMode="External"/><Relationship Id="rId3" Type="http://schemas.openxmlformats.org/officeDocument/2006/relationships/hyperlink" Target="mailto:gmoore@cbhc1.org" TargetMode="External"/><Relationship Id="rId7" Type="http://schemas.openxmlformats.org/officeDocument/2006/relationships/hyperlink" Target="mailto:areinking@chail.org" TargetMode="External"/><Relationship Id="rId12" Type="http://schemas.openxmlformats.org/officeDocument/2006/relationships/hyperlink" Target="mailto:McMahonD@danville118.org" TargetMode="External"/><Relationship Id="rId2" Type="http://schemas.openxmlformats.org/officeDocument/2006/relationships/hyperlink" Target="mailto:tshy@cbhc1.org" TargetMode="External"/><Relationship Id="rId1" Type="http://schemas.openxmlformats.org/officeDocument/2006/relationships/slideLayout" Target="../slideLayouts/slideLayout38.xml"/><Relationship Id="rId6" Type="http://schemas.openxmlformats.org/officeDocument/2006/relationships/hyperlink" Target="mailto:cheider@chail.org" TargetMode="External"/><Relationship Id="rId11" Type="http://schemas.openxmlformats.org/officeDocument/2006/relationships/hyperlink" Target="mailto:DolanM@danville118.org" TargetMode="External"/><Relationship Id="rId5" Type="http://schemas.openxmlformats.org/officeDocument/2006/relationships/hyperlink" Target="mailto:jmintrius@luriechildren.org" TargetMode="External"/><Relationship Id="rId10" Type="http://schemas.openxmlformats.org/officeDocument/2006/relationships/hyperlink" Target="mailto:EnglishAmosB@danville118.org" TargetMode="External"/><Relationship Id="rId4" Type="http://schemas.openxmlformats.org/officeDocument/2006/relationships/hyperlink" Target="mailto:alampe@luriechildrens.org" TargetMode="External"/><Relationship Id="rId9" Type="http://schemas.openxmlformats.org/officeDocument/2006/relationships/hyperlink" Target="mailto:barrettlaura@kancountyil.gov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bdavis@stephensoncountyil.gov" TargetMode="External"/><Relationship Id="rId3" Type="http://schemas.openxmlformats.org/officeDocument/2006/relationships/hyperlink" Target="mailto:tlawson@nearnorthhealth.org" TargetMode="External"/><Relationship Id="rId7" Type="http://schemas.openxmlformats.org/officeDocument/2006/relationships/hyperlink" Target="mailto:cshelly@stephensoncountyil.gov" TargetMode="External"/><Relationship Id="rId12" Type="http://schemas.openxmlformats.org/officeDocument/2006/relationships/image" Target="../media/image5.png"/><Relationship Id="rId2" Type="http://schemas.openxmlformats.org/officeDocument/2006/relationships/hyperlink" Target="mailto:kshiflett@maconchd.org" TargetMode="External"/><Relationship Id="rId1" Type="http://schemas.openxmlformats.org/officeDocument/2006/relationships/slideLayout" Target="../slideLayouts/slideLayout38.xml"/><Relationship Id="rId6" Type="http://schemas.openxmlformats.org/officeDocument/2006/relationships/hyperlink" Target="mailto:fmojica@brightpoint.org" TargetMode="External"/><Relationship Id="rId11" Type="http://schemas.openxmlformats.org/officeDocument/2006/relationships/hyperlink" Target="igrowillinois.org" TargetMode="External"/><Relationship Id="rId5" Type="http://schemas.openxmlformats.org/officeDocument/2006/relationships/hyperlink" Target="mailto:kyarbrough@brigthpoint.org" TargetMode="External"/><Relationship Id="rId10" Type="http://schemas.openxmlformats.org/officeDocument/2006/relationships/hyperlink" Target="mailto:JCarmichael@publichealth.wincoil.gov" TargetMode="External"/><Relationship Id="rId4" Type="http://schemas.openxmlformats.org/officeDocument/2006/relationships/hyperlink" Target="mailto:jhughes@nearnorthhealth.org" TargetMode="External"/><Relationship Id="rId9" Type="http://schemas.openxmlformats.org/officeDocument/2006/relationships/hyperlink" Target="mailto:BMayfield@publichealth.wincoil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E0D836-C130-C065-1ADB-B004EC0AB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9349" y="917076"/>
            <a:ext cx="9439701" cy="1555191"/>
          </a:xfrm>
        </p:spPr>
        <p:txBody>
          <a:bodyPr>
            <a:normAutofit fontScale="92500" lnSpcReduction="10000"/>
          </a:bodyPr>
          <a:lstStyle/>
          <a:p>
            <a:pPr marL="0" marR="0" lvl="0" indent="0" algn="ctr" defTabSz="1005840" rtl="0" eaLnBrk="1" fontAlgn="auto" latinLnBrk="0" hangingPunct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7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Looking for Home Visiting programs in your area? </a:t>
            </a:r>
          </a:p>
          <a:p>
            <a:pPr marL="0" marR="0" lvl="0" indent="0" algn="ctr" defTabSz="1005840" rtl="0" eaLnBrk="1" fontAlgn="auto" latinLnBrk="0" hangingPunct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7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Contact igrow</a:t>
            </a:r>
            <a:r>
              <a:rPr kumimoji="0" lang="en-US" sz="15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7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Coordinated Intake (CI)</a:t>
            </a:r>
          </a:p>
          <a:p>
            <a:pPr marL="0" marR="0" lvl="0" indent="0" algn="l" defTabSz="100584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7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 panose="020B0004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100584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Coordinated</a:t>
            </a:r>
            <a:r>
              <a:rPr kumimoji="0" lang="en-US" sz="1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Intake</a:t>
            </a: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(CI)</a:t>
            </a:r>
            <a:r>
              <a:rPr kumimoji="0" lang="en-US" sz="1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providers</a:t>
            </a:r>
            <a:r>
              <a:rPr kumimoji="0" lang="en-US" sz="1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know</a:t>
            </a:r>
            <a:r>
              <a:rPr kumimoji="0" lang="en-US" sz="1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home</a:t>
            </a: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visiting</a:t>
            </a:r>
            <a:r>
              <a:rPr kumimoji="0" lang="en-US" sz="1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program</a:t>
            </a: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eligibility</a:t>
            </a:r>
            <a:r>
              <a:rPr kumimoji="0" lang="en-US" sz="1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criteria</a:t>
            </a:r>
            <a:r>
              <a:rPr kumimoji="0" lang="en-US" sz="1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</a:t>
            </a: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all</a:t>
            </a:r>
            <a:r>
              <a:rPr kumimoji="0" lang="en-US" sz="1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agencies</a:t>
            </a:r>
            <a:r>
              <a:rPr kumimoji="0" lang="en-US" sz="1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</a:t>
            </a:r>
            <a:r>
              <a:rPr kumimoji="0" lang="en-US" sz="1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their</a:t>
            </a: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community</a:t>
            </a: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area</a:t>
            </a:r>
            <a:r>
              <a:rPr kumimoji="0" lang="en-US" sz="1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</a:t>
            </a:r>
            <a:r>
              <a:rPr kumimoji="0" lang="en-US" sz="1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</a:t>
            </a:r>
            <a:r>
              <a:rPr kumimoji="0" lang="en-US" sz="1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connect families with the program that best meets their needs. CI is supported by a variety of funding streams across counties and communities.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IDEC</a:t>
            </a:r>
            <a:r>
              <a:rPr kumimoji="0" lang="en-US" sz="12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Coordinated</a:t>
            </a:r>
            <a:r>
              <a:rPr kumimoji="0" lang="en-US" sz="12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Intake</a:t>
            </a:r>
            <a:r>
              <a:rPr kumimoji="0" lang="en-US" sz="12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</a:t>
            </a:r>
            <a:r>
              <a:rPr kumimoji="0" lang="en-US" sz="12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available</a:t>
            </a:r>
            <a:r>
              <a:rPr kumimoji="0" lang="en-US" sz="12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</a:t>
            </a:r>
            <a:r>
              <a:rPr kumimoji="0" lang="en-US" sz="12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</a:t>
            </a:r>
            <a:r>
              <a:rPr kumimoji="0" lang="en-US" sz="12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following</a:t>
            </a:r>
            <a:r>
              <a:rPr kumimoji="0" lang="en-US" sz="12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Illinois</a:t>
            </a:r>
            <a:r>
              <a:rPr kumimoji="0" lang="en-US" sz="12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communities:</a:t>
            </a:r>
            <a:r>
              <a:rPr kumimoji="0" lang="en-US" sz="12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Chicago,</a:t>
            </a: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East</a:t>
            </a:r>
            <a:r>
              <a:rPr kumimoji="0" lang="en-US" sz="1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St.</a:t>
            </a: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Louis/St.</a:t>
            </a:r>
            <a:r>
              <a:rPr kumimoji="0" lang="en-US" sz="12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Clair</a:t>
            </a: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County,</a:t>
            </a: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Englewood, Kane County, Macon County, Peoria/Tazewell Counties, Stephenson County, Vermilion County, and Winnebago </a:t>
            </a: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County.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FFA1E1-C85C-9FE2-1B8D-AF46C890B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2848" y="2522803"/>
            <a:ext cx="4389124" cy="315745"/>
          </a:xfrm>
        </p:spPr>
        <p:txBody>
          <a:bodyPr>
            <a:normAutofit/>
          </a:bodyPr>
          <a:lstStyle/>
          <a:p>
            <a:pPr marL="0" marR="0" lvl="0" indent="0" algn="l" defTabSz="1005840" rtl="0" eaLnBrk="1" fontAlgn="auto" latinLnBrk="0" hangingPunct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300" b="1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IDEC Coordinated Intake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4F6F003-A478-F1A1-61BB-96EAE838E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78297" y="7501731"/>
            <a:ext cx="1680103" cy="233363"/>
          </a:xfrm>
        </p:spPr>
        <p:txBody>
          <a:bodyPr/>
          <a:lstStyle/>
          <a:p>
            <a:r>
              <a:rPr lang="en-US" sz="1050" dirty="0">
                <a:solidFill>
                  <a:schemeClr val="tx1"/>
                </a:solidFill>
              </a:rPr>
              <a:t>Updated: 08/26/26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2F63CBC-C3CA-684F-0F08-D95DB0274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81298" y="7411243"/>
            <a:ext cx="295804" cy="414338"/>
          </a:xfrm>
        </p:spPr>
        <p:txBody>
          <a:bodyPr/>
          <a:lstStyle/>
          <a:p>
            <a:fld id="{AD5FF2FE-9FD2-40AA-B1AA-4D5839815295}" type="slidenum">
              <a:rPr lang="en-US" smtClean="0">
                <a:solidFill>
                  <a:schemeClr val="tx1"/>
                </a:solidFill>
              </a:rPr>
              <a:t>1</a:t>
            </a:fld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Content Placeholder 5">
            <a:extLst>
              <a:ext uri="{FF2B5EF4-FFF2-40B4-BE49-F238E27FC236}">
                <a16:creationId xmlns:a16="http://schemas.microsoft.com/office/drawing/2014/main" id="{A50DB6D9-7A28-3D30-39C9-FF9D555315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1907097"/>
              </p:ext>
            </p:extLst>
          </p:nvPr>
        </p:nvGraphicFramePr>
        <p:xfrm>
          <a:off x="372848" y="2788013"/>
          <a:ext cx="9439701" cy="4448508"/>
        </p:xfrm>
        <a:graphic>
          <a:graphicData uri="http://schemas.openxmlformats.org/drawingml/2006/table">
            <a:tbl>
              <a:tblPr firstRow="1" firstCol="1"/>
              <a:tblGrid>
                <a:gridCol w="2134573">
                  <a:extLst>
                    <a:ext uri="{9D8B030D-6E8A-4147-A177-3AD203B41FA5}">
                      <a16:colId xmlns:a16="http://schemas.microsoft.com/office/drawing/2014/main" val="1674503005"/>
                    </a:ext>
                  </a:extLst>
                </a:gridCol>
                <a:gridCol w="1427578">
                  <a:extLst>
                    <a:ext uri="{9D8B030D-6E8A-4147-A177-3AD203B41FA5}">
                      <a16:colId xmlns:a16="http://schemas.microsoft.com/office/drawing/2014/main" val="582088983"/>
                    </a:ext>
                  </a:extLst>
                </a:gridCol>
                <a:gridCol w="1433067">
                  <a:extLst>
                    <a:ext uri="{9D8B030D-6E8A-4147-A177-3AD203B41FA5}">
                      <a16:colId xmlns:a16="http://schemas.microsoft.com/office/drawing/2014/main" val="3990118925"/>
                    </a:ext>
                  </a:extLst>
                </a:gridCol>
                <a:gridCol w="1032734">
                  <a:extLst>
                    <a:ext uri="{9D8B030D-6E8A-4147-A177-3AD203B41FA5}">
                      <a16:colId xmlns:a16="http://schemas.microsoft.com/office/drawing/2014/main" val="3011251723"/>
                    </a:ext>
                  </a:extLst>
                </a:gridCol>
                <a:gridCol w="2105627">
                  <a:extLst>
                    <a:ext uri="{9D8B030D-6E8A-4147-A177-3AD203B41FA5}">
                      <a16:colId xmlns:a16="http://schemas.microsoft.com/office/drawing/2014/main" val="2809160907"/>
                    </a:ext>
                  </a:extLst>
                </a:gridCol>
                <a:gridCol w="1306122">
                  <a:extLst>
                    <a:ext uri="{9D8B030D-6E8A-4147-A177-3AD203B41FA5}">
                      <a16:colId xmlns:a16="http://schemas.microsoft.com/office/drawing/2014/main" val="2867947460"/>
                    </a:ext>
                  </a:extLst>
                </a:gridCol>
              </a:tblGrid>
              <a:tr h="37070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Program Name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3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Location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3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Name</a:t>
                      </a:r>
                      <a:endParaRPr lang="en-US" sz="1100" u="none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3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Role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3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3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Phone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324307"/>
                  </a:ext>
                </a:extLst>
              </a:tr>
              <a:tr h="37070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Comprehensive Behavioral Health Center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St. Clair County,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East St. Louis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Taylor</a:t>
                      </a:r>
                      <a:r>
                        <a:rPr lang="en-US" sz="1100" kern="100" spc="-25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Shy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25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CI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u="sng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tshy@cbhc1.org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618-482-</a:t>
                      </a:r>
                      <a:r>
                        <a:rPr lang="en-US" sz="1100" kern="100" spc="-2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7654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6923534"/>
                  </a:ext>
                </a:extLst>
              </a:tr>
              <a:tr h="37070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Comprehensive Behavioral Health Center 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St. Clair County,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East St. Louis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1100" kern="100" spc="-25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Moore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Supervisor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u="sng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gmoore@cbhc1.org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618-482-</a:t>
                      </a:r>
                      <a:r>
                        <a:rPr lang="en-US" sz="1100" kern="100" spc="-2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7354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2992390"/>
                  </a:ext>
                </a:extLst>
              </a:tr>
              <a:tr h="37070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Connect Home Visiting Chicago, </a:t>
                      </a: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Lurie Children’s Hospital 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Chicago, 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West Side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Gaby Sifuentes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CI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u="sng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gsifuentes@</a:t>
                      </a:r>
                      <a:r>
                        <a:rPr lang="en-US" sz="1100" u="sng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luriechildrens.org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312-227-</a:t>
                      </a:r>
                      <a:r>
                        <a:rPr lang="en-US" sz="1100" kern="100" spc="-2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1914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07696"/>
                  </a:ext>
                </a:extLst>
              </a:tr>
              <a:tr h="37070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Connect Home Visiting Chicago,</a:t>
                      </a: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Lurie Children’s Hospital 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Chicago, 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West Side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Julianna</a:t>
                      </a:r>
                      <a:r>
                        <a:rPr lang="en-US" sz="1100" kern="100" spc="-25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Mitrius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Supervisor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u="sng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jmitrius@luriechildren.org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312-227-</a:t>
                      </a:r>
                      <a:r>
                        <a:rPr lang="en-US" sz="1100" kern="100" spc="-2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7996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1835808"/>
                  </a:ext>
                </a:extLst>
              </a:tr>
              <a:tr h="37070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igrow Central Illinois, Children’s Home Association of Illinois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Peoria/Tazewell Counties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Christopher</a:t>
                      </a:r>
                      <a:r>
                        <a:rPr lang="en-US" sz="1100" kern="100" spc="-25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Heider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25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CI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u="sng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cheider@chail.org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309-687-</a:t>
                      </a:r>
                      <a:r>
                        <a:rPr lang="en-US" sz="1100" kern="100" spc="-2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7615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05814"/>
                  </a:ext>
                </a:extLst>
              </a:tr>
              <a:tr h="37070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igrow Central Illinois, Children’s Home Association of Illinois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Peoria/Tazewell Counties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Anni</a:t>
                      </a:r>
                      <a:r>
                        <a:rPr lang="en-US" sz="1100" kern="100" spc="-2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Reinking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Supervisor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u="sng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areinking@chail.org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309-687-</a:t>
                      </a:r>
                      <a:r>
                        <a:rPr lang="en-US" sz="1100" kern="100" spc="-2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7501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143636"/>
                  </a:ext>
                </a:extLst>
              </a:tr>
              <a:tr h="37070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igrow, Kane County Health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Department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Kane County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Isabel</a:t>
                      </a:r>
                      <a:r>
                        <a:rPr lang="en-US" sz="1100" kern="100" spc="-2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Garcia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25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CI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eaLnBrk="0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1100" u="sng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garciaisabel@kanecountyil.gov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630-208-</a:t>
                      </a:r>
                      <a:r>
                        <a:rPr lang="en-US" sz="1100" kern="100" spc="-2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5150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9295886"/>
                  </a:ext>
                </a:extLst>
              </a:tr>
              <a:tr h="37070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igrow, Kane County Health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Department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Kane County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Laura</a:t>
                      </a: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Barrett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Supervisor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eaLnBrk="0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1100" u="sng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barrettlaura@kancountyil.gov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630-444-</a:t>
                      </a:r>
                      <a:r>
                        <a:rPr lang="en-US" sz="1100" kern="100" spc="-2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3086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481177"/>
                  </a:ext>
                </a:extLst>
              </a:tr>
              <a:tr h="37070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igrow of Vermilion County, Danville School District 118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Vermilion County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Beth English-Amos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25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CI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u="sng" dirty="0">
                          <a:solidFill>
                            <a:srgbClr val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EnglishAmosB@danville118.org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Bierstadt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217-483-BABY (2229)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719728"/>
                  </a:ext>
                </a:extLst>
              </a:tr>
              <a:tr h="37070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igrow of Vermilion County, Danville School District 118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Vermilion County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Mindy</a:t>
                      </a:r>
                      <a:r>
                        <a:rPr lang="en-US" sz="1100" kern="100" spc="-15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D</a:t>
                      </a: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olan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25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CI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u="sng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DolanM@danville118.org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217-444-</a:t>
                      </a:r>
                      <a:r>
                        <a:rPr lang="en-US" sz="1100" kern="100" spc="-2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1014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7798036"/>
                  </a:ext>
                </a:extLst>
              </a:tr>
              <a:tr h="37070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igrow of Vermilion County, Danville School District 118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Vermilion County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Darcy McMahon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Supervisor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u="sng" kern="100" spc="-10" dirty="0">
                          <a:solidFill>
                            <a:schemeClr val="tx1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McMahonD@danville118.org</a:t>
                      </a:r>
                      <a:endParaRPr lang="en-US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217-444-</a:t>
                      </a:r>
                      <a:r>
                        <a:rPr lang="en-US" sz="1100" kern="100" spc="-2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3248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3079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12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A325DCAC-763C-4B02-1A00-DB35990CD4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0678824"/>
              </p:ext>
            </p:extLst>
          </p:nvPr>
        </p:nvGraphicFramePr>
        <p:xfrm>
          <a:off x="320548" y="1320608"/>
          <a:ext cx="9467674" cy="3852672"/>
        </p:xfrm>
        <a:graphic>
          <a:graphicData uri="http://schemas.openxmlformats.org/drawingml/2006/table">
            <a:tbl>
              <a:tblPr firstRow="1" firstCol="1"/>
              <a:tblGrid>
                <a:gridCol w="2010112">
                  <a:extLst>
                    <a:ext uri="{9D8B030D-6E8A-4147-A177-3AD203B41FA5}">
                      <a16:colId xmlns:a16="http://schemas.microsoft.com/office/drawing/2014/main" val="543997361"/>
                    </a:ext>
                  </a:extLst>
                </a:gridCol>
                <a:gridCol w="1562595">
                  <a:extLst>
                    <a:ext uri="{9D8B030D-6E8A-4147-A177-3AD203B41FA5}">
                      <a16:colId xmlns:a16="http://schemas.microsoft.com/office/drawing/2014/main" val="3499421369"/>
                    </a:ext>
                  </a:extLst>
                </a:gridCol>
                <a:gridCol w="1248900">
                  <a:extLst>
                    <a:ext uri="{9D8B030D-6E8A-4147-A177-3AD203B41FA5}">
                      <a16:colId xmlns:a16="http://schemas.microsoft.com/office/drawing/2014/main" val="2558978504"/>
                    </a:ext>
                  </a:extLst>
                </a:gridCol>
                <a:gridCol w="785309">
                  <a:extLst>
                    <a:ext uri="{9D8B030D-6E8A-4147-A177-3AD203B41FA5}">
                      <a16:colId xmlns:a16="http://schemas.microsoft.com/office/drawing/2014/main" val="3935384162"/>
                    </a:ext>
                  </a:extLst>
                </a:gridCol>
                <a:gridCol w="2550764">
                  <a:extLst>
                    <a:ext uri="{9D8B030D-6E8A-4147-A177-3AD203B41FA5}">
                      <a16:colId xmlns:a16="http://schemas.microsoft.com/office/drawing/2014/main" val="449999507"/>
                    </a:ext>
                  </a:extLst>
                </a:gridCol>
                <a:gridCol w="1309994">
                  <a:extLst>
                    <a:ext uri="{9D8B030D-6E8A-4147-A177-3AD203B41FA5}">
                      <a16:colId xmlns:a16="http://schemas.microsoft.com/office/drawing/2014/main" val="498902724"/>
                    </a:ext>
                  </a:extLst>
                </a:gridCol>
              </a:tblGrid>
              <a:tr h="3352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Program Name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03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Location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03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Name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03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Role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03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03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Phone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0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979629"/>
                  </a:ext>
                </a:extLst>
              </a:tr>
              <a:tr h="3352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Macon County Health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Department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Macon County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Tiffany Schield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25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CI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eaLnBrk="0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1100" u="sng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</a:rPr>
                        <a:t>tschield@maconchd.org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217-423-</a:t>
                      </a:r>
                      <a:r>
                        <a:rPr lang="en-US" sz="1100" kern="100" spc="-2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6988 </a:t>
                      </a: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ext.</a:t>
                      </a: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spc="-2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1368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39720"/>
                  </a:ext>
                </a:extLst>
              </a:tr>
              <a:tr h="3352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Macon County Health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Department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Macon County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Karen</a:t>
                      </a:r>
                      <a:r>
                        <a:rPr lang="en-US" sz="1100" kern="100" spc="-2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Shiflett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Supervisor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eaLnBrk="0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1100" u="sng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kshiflett@maconchd.org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217-423-</a:t>
                      </a:r>
                      <a:r>
                        <a:rPr lang="en-US" sz="1100" kern="100" spc="-2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6988 </a:t>
                      </a: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ext.</a:t>
                      </a: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spc="-2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1343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7544670"/>
                  </a:ext>
                </a:extLst>
              </a:tr>
              <a:tr h="3352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Near North Health Center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Chicago, North Side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Tresha Lawson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25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CI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eaLnBrk="0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1100" u="sng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tlawson@nearnorthhealth.org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312-337-1073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3291622"/>
                  </a:ext>
                </a:extLst>
              </a:tr>
              <a:tr h="3352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Near North Health Center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Chicago, North Side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Jermaine Hughes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25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Supervisor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eaLnBrk="0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1100" u="sng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jhughes@nearnorthhealth.org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312-337-1073 ext. 4143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693094"/>
                  </a:ext>
                </a:extLst>
              </a:tr>
              <a:tr h="3352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Southside Early Learning Network (SELN), Brightpoint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Englewood, South Side Chicago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Kara</a:t>
                      </a:r>
                      <a:r>
                        <a:rPr lang="en-US" sz="1100" kern="100" spc="-5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Yarbrough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25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CI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u="sng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kyarbrough@brigthpoint.org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312-786-</a:t>
                      </a:r>
                      <a:r>
                        <a:rPr lang="en-US" sz="1100" kern="100" spc="-2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5367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3528793"/>
                  </a:ext>
                </a:extLst>
              </a:tr>
              <a:tr h="3352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Southside Early Learning Network (SELN), Brightpoint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Englewood, South Side Chicago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Fanya</a:t>
                      </a:r>
                      <a:r>
                        <a:rPr lang="en-US" sz="1100" kern="100" spc="-25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Mojica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Supervisor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eaLnBrk="0" hangingPunc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u="sng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fmojica@brightpoint.org</a:t>
                      </a: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 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815-217-</a:t>
                      </a:r>
                      <a:r>
                        <a:rPr lang="en-US" sz="1100" kern="100" spc="-2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9995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89" marR="62089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1537765"/>
                  </a:ext>
                </a:extLst>
              </a:tr>
              <a:tr h="3352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Stephenson County Health Department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Stephenson County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Cheyenne</a:t>
                      </a:r>
                      <a:r>
                        <a:rPr lang="en-US" sz="1100" kern="100" spc="-25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Shelly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25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CI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eaLnBrk="0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1100" u="sng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cshelly@stephensoncountyil.gov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815-541-</a:t>
                      </a:r>
                      <a:r>
                        <a:rPr lang="en-US" sz="1100" kern="100" spc="-2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7791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8547085"/>
                  </a:ext>
                </a:extLst>
              </a:tr>
              <a:tr h="3352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Stephenson County Health Department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Stephenson County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Barbara</a:t>
                      </a:r>
                      <a:r>
                        <a:rPr lang="en-US" sz="1100" kern="100" spc="-2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Davis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Supervisor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eaLnBrk="0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1100" u="sng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bdavis@stephensoncountyil.gov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815-235-</a:t>
                      </a:r>
                      <a:r>
                        <a:rPr lang="en-US" sz="1100" kern="100" spc="-2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8356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703537"/>
                  </a:ext>
                </a:extLst>
              </a:tr>
              <a:tr h="3352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Winnebago County Health Department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Winnebago County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Brittany</a:t>
                      </a:r>
                      <a:r>
                        <a:rPr lang="en-US" sz="1100" kern="100" spc="-35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Mayfield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25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CI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eaLnBrk="0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1100" u="sng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BMayfield@publichealth.wincoil.gov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1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815-720-</a:t>
                      </a:r>
                      <a:r>
                        <a:rPr lang="en-US" sz="1100" kern="100" spc="-2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4283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2739759"/>
                  </a:ext>
                </a:extLst>
              </a:tr>
              <a:tr h="3352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Winnebago County Health Department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Winnebago County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Joyce Carmichael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25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Supervisor</a:t>
                      </a:r>
                      <a:endParaRPr lang="en-US" sz="1100" kern="10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eaLnBrk="0" hangingPunct="0">
                        <a:lnSpc>
                          <a:spcPct val="100000"/>
                        </a:lnSpc>
                        <a:buNone/>
                      </a:pPr>
                      <a:r>
                        <a:rPr lang="en-US" sz="1100" u="sng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JCarmichael@publichealth.wincoil.gov</a:t>
                      </a:r>
                      <a:r>
                        <a:rPr lang="en-US" sz="1100" kern="10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spc="-10" dirty="0">
                          <a:solidFill>
                            <a:sysClr val="windowText" lastClr="000000"/>
                          </a:solidFill>
                          <a:effectLst/>
                          <a:latin typeface="Bierstadt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815-720-4274</a:t>
                      </a:r>
                      <a:endParaRPr lang="en-US" sz="1100" kern="100" dirty="0">
                        <a:solidFill>
                          <a:sysClr val="windowText" lastClr="00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9144" marB="9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8946044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3F4A761-6526-1EA4-D461-CC260D7F6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47" y="1012415"/>
            <a:ext cx="8562001" cy="277159"/>
          </a:xfrm>
        </p:spPr>
        <p:txBody>
          <a:bodyPr>
            <a:normAutofit fontScale="90000"/>
          </a:bodyPr>
          <a:lstStyle/>
          <a:p>
            <a:r>
              <a:rPr kumimoji="0" lang="en-US" sz="1400" b="1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IDEC Coordinated Intake </a:t>
            </a:r>
            <a:r>
              <a:rPr kumimoji="0" lang="en-US" sz="140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90340-D24C-B91C-117B-7896F532E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97263" y="6257636"/>
            <a:ext cx="1201942" cy="259423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1100" dirty="0">
                <a:hlinkClick r:id="rId11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igrowillinois.org</a:t>
            </a:r>
            <a:endParaRPr lang="en-US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DC38CF-8247-07E5-0BB3-7F9940512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0548" y="6670516"/>
            <a:ext cx="9467674" cy="602081"/>
          </a:xfrm>
        </p:spPr>
        <p:txBody>
          <a:bodyPr>
            <a:noAutofit/>
          </a:bodyPr>
          <a:lstStyle/>
          <a:p>
            <a:pPr marL="0" marR="111760" lvl="0" indent="-251460" algn="l" defTabSz="1005840" rtl="0" eaLnBrk="0" fontAlgn="auto" latinLnBrk="0" hangingPunct="0">
              <a:lnSpc>
                <a:spcPct val="103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This project is supported by the Health Resources and Services Administration (HRSA) of the United States Department of Health and Human Services (HHS) under Grant Number X1050299</a:t>
            </a:r>
            <a:r>
              <a:rPr kumimoji="0" lang="en-US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and</a:t>
            </a:r>
            <a:r>
              <a:rPr kumimoji="0" lang="en-US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Grant</a:t>
            </a:r>
            <a:r>
              <a:rPr kumimoji="0" lang="en-US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Number</a:t>
            </a:r>
            <a:r>
              <a:rPr kumimoji="0" lang="en-US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X1053621</a:t>
            </a:r>
            <a:r>
              <a:rPr kumimoji="0" lang="en-US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in</a:t>
            </a:r>
            <a:r>
              <a:rPr kumimoji="0" lang="en-US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the</a:t>
            </a:r>
            <a:r>
              <a:rPr kumimoji="0" lang="en-US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total</a:t>
            </a:r>
            <a:r>
              <a:rPr kumimoji="0" lang="en-US" sz="9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award</a:t>
            </a:r>
            <a:r>
              <a:rPr kumimoji="0" lang="en-US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amounts</a:t>
            </a:r>
            <a:r>
              <a:rPr kumimoji="0" lang="en-US" sz="9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of</a:t>
            </a:r>
            <a:r>
              <a:rPr kumimoji="0" lang="en-US" sz="9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$11,942,558 and $13,126,310,</a:t>
            </a:r>
            <a:r>
              <a:rPr kumimoji="0" lang="en-US" sz="9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respectively,</a:t>
            </a:r>
            <a:r>
              <a:rPr kumimoji="0" lang="en-US" sz="9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for</a:t>
            </a:r>
            <a:r>
              <a:rPr kumimoji="0" lang="en-US" sz="9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the</a:t>
            </a:r>
            <a:r>
              <a:rPr kumimoji="0" lang="en-US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Maternal,</a:t>
            </a:r>
            <a:r>
              <a:rPr kumimoji="0" lang="en-US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Infant</a:t>
            </a:r>
            <a:r>
              <a:rPr kumimoji="0" lang="en-US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and</a:t>
            </a:r>
            <a:r>
              <a:rPr kumimoji="0" lang="en-US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Early</a:t>
            </a:r>
            <a:r>
              <a:rPr kumimoji="0" lang="en-US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Childhood</a:t>
            </a:r>
            <a:r>
              <a:rPr kumimoji="0" lang="en-US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Home</a:t>
            </a:r>
            <a:r>
              <a:rPr kumimoji="0" lang="en-US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Visiting</a:t>
            </a:r>
            <a:r>
              <a:rPr kumimoji="0" lang="en-US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Program,</a:t>
            </a:r>
            <a:r>
              <a:rPr kumimoji="0" lang="en-US" sz="9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and 0%</a:t>
            </a:r>
            <a:r>
              <a:rPr kumimoji="0" lang="en-US" sz="9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financed with nongovernmental</a:t>
            </a:r>
            <a:r>
              <a:rPr kumimoji="0" lang="en-US" sz="9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sources. This</a:t>
            </a:r>
            <a:r>
              <a:rPr kumimoji="0" lang="en-US" sz="9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information</a:t>
            </a:r>
            <a:r>
              <a:rPr kumimoji="0" lang="en-US" sz="9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or</a:t>
            </a:r>
            <a:r>
              <a:rPr kumimoji="0" lang="en-US" sz="9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content and conclusions</a:t>
            </a:r>
            <a:r>
              <a:rPr kumimoji="0" lang="en-US" sz="9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are those</a:t>
            </a:r>
            <a:r>
              <a:rPr kumimoji="0" lang="en-US" sz="9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of</a:t>
            </a:r>
            <a:r>
              <a:rPr kumimoji="0" lang="en-US" sz="9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the author and should not be construed as</a:t>
            </a:r>
            <a:r>
              <a:rPr kumimoji="0" lang="en-US" sz="9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the official</a:t>
            </a:r>
            <a:r>
              <a:rPr kumimoji="0" lang="en-US" sz="9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position or</a:t>
            </a:r>
            <a:r>
              <a:rPr kumimoji="0" lang="en-US" sz="9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policy of,</a:t>
            </a:r>
            <a:r>
              <a:rPr kumimoji="0" lang="en-US" sz="9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nor should any endorsements be inferred by HRSA, HHS or the United States Government. (</a:t>
            </a:r>
            <a:r>
              <a:rPr lang="en-US" sz="900" dirty="0">
                <a:solidFill>
                  <a:prstClr val="black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10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+mn-cs"/>
              </a:rPr>
              <a:t>/25)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E02D40-7A7A-0A6D-FE4F-4270879054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20547" y="5502098"/>
            <a:ext cx="8263096" cy="704431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34000"/>
              </a:lnSpc>
              <a:spcBef>
                <a:spcPts val="115"/>
              </a:spcBef>
              <a:spcAft>
                <a:spcPts val="115"/>
              </a:spcAft>
              <a:buNone/>
            </a:pPr>
            <a:r>
              <a:rPr lang="en-US" sz="2800" b="0" i="0" u="none" strike="noStrike" baseline="0" dirty="0">
                <a:solidFill>
                  <a:srgbClr val="000000"/>
                </a:solidFill>
                <a:latin typeface="Bierstadt" panose="020B0004020202020204" pitchFamily="34" charset="0"/>
              </a:rPr>
              <a:t>Use this QR Code to find a home visiting program to </a:t>
            </a:r>
            <a:r>
              <a:rPr lang="en-US" sz="2800" b="1" i="0" u="none" strike="noStrike" baseline="0" dirty="0">
                <a:solidFill>
                  <a:srgbClr val="000000"/>
                </a:solidFill>
                <a:latin typeface="Bierstadt" panose="020B0004020202020204" pitchFamily="34" charset="0"/>
              </a:rPr>
              <a:t>support expecting parents or parents with children under the age of 5, 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Bierstadt" panose="020B0004020202020204" pitchFamily="34" charset="0"/>
              </a:rPr>
              <a:t>by name, city, or zip code. </a:t>
            </a:r>
            <a:endParaRPr lang="en-US" dirty="0">
              <a:latin typeface="Bierstadt" panose="020B0004020202020204" pitchFamily="34" charset="0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8BA4B5-8EBE-31AD-A9F2-BEB474D7DB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8417169" y="7491046"/>
            <a:ext cx="1641231" cy="281354"/>
          </a:xfrm>
        </p:spPr>
        <p:txBody>
          <a:bodyPr/>
          <a:lstStyle/>
          <a:p>
            <a:r>
              <a:rPr lang="en-US" sz="1050" dirty="0">
                <a:solidFill>
                  <a:schemeClr val="tx1"/>
                </a:solidFill>
              </a:rPr>
              <a:t>Updated: 8/26/26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56CC5D-CBDC-B266-5FDF-4B5921D7E6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2954094" y="7424554"/>
            <a:ext cx="2262187" cy="414338"/>
          </a:xfrm>
        </p:spPr>
        <p:txBody>
          <a:bodyPr/>
          <a:lstStyle/>
          <a:p>
            <a:fld id="{AD5FF2FE-9FD2-40AA-B1AA-4D5839815295}" type="slidenum">
              <a:rPr lang="en-US" smtClean="0">
                <a:solidFill>
                  <a:schemeClr val="tx1"/>
                </a:solidFill>
              </a:rPr>
              <a:t>2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D63E123-FEB1-2C7B-8764-1E01A9D672B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" r="-1315"/>
          <a:stretch/>
        </p:blipFill>
        <p:spPr>
          <a:xfrm>
            <a:off x="8740498" y="5502098"/>
            <a:ext cx="715473" cy="70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2424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5206</TotalTime>
  <Words>695</Words>
  <Application>Microsoft Office PowerPoint</Application>
  <PresentationFormat>Custom</PresentationFormat>
  <Paragraphs>161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</vt:i4>
      </vt:variant>
    </vt:vector>
  </HeadingPairs>
  <TitlesOfParts>
    <vt:vector size="12" baseType="lpstr">
      <vt:lpstr>Aptos</vt:lpstr>
      <vt:lpstr>Aptos Display</vt:lpstr>
      <vt:lpstr>Arial</vt:lpstr>
      <vt:lpstr>Bierstadt</vt:lpstr>
      <vt:lpstr>Calibri</vt:lpstr>
      <vt:lpstr>Times New Roman</vt:lpstr>
      <vt:lpstr>Custom Design</vt:lpstr>
      <vt:lpstr>1_Custom Design</vt:lpstr>
      <vt:lpstr>2_Custom Design</vt:lpstr>
      <vt:lpstr>3_Custom Design</vt:lpstr>
      <vt:lpstr>PowerPoint Presentation</vt:lpstr>
      <vt:lpstr>IDEC Coordinated Intake (continued)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Guarnieri, Chrissi</dc:creator>
  <cp:lastModifiedBy>Chaney-Jones, Robin</cp:lastModifiedBy>
  <cp:revision>47</cp:revision>
  <dcterms:created xsi:type="dcterms:W3CDTF">2025-05-08T19:18:16Z</dcterms:created>
  <dcterms:modified xsi:type="dcterms:W3CDTF">2026-08-28T21:32:08Z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