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1.xml" ContentType="application/inkml+xml"/>
  <Override PartName="/ppt/notesSlides/notesSlide21.xml" ContentType="application/vnd.openxmlformats-officedocument.presentationml.notesSlide+xml"/>
  <Override PartName="/ppt/ink/ink2.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3.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 id="2147483748" r:id="rId2"/>
    <p:sldMasterId id="2147483761" r:id="rId3"/>
    <p:sldMasterId id="2147483766" r:id="rId4"/>
    <p:sldMasterId id="2147483779" r:id="rId5"/>
  </p:sldMasterIdLst>
  <p:notesMasterIdLst>
    <p:notesMasterId r:id="rId48"/>
  </p:notesMasterIdLst>
  <p:handoutMasterIdLst>
    <p:handoutMasterId r:id="rId49"/>
  </p:handoutMasterIdLst>
  <p:sldIdLst>
    <p:sldId id="2422" r:id="rId6"/>
    <p:sldId id="2423" r:id="rId7"/>
    <p:sldId id="2485" r:id="rId8"/>
    <p:sldId id="260" r:id="rId9"/>
    <p:sldId id="257" r:id="rId10"/>
    <p:sldId id="2421" r:id="rId11"/>
    <p:sldId id="2408" r:id="rId12"/>
    <p:sldId id="2424" r:id="rId13"/>
    <p:sldId id="2416" r:id="rId14"/>
    <p:sldId id="2473" r:id="rId15"/>
    <p:sldId id="2475" r:id="rId16"/>
    <p:sldId id="259" r:id="rId17"/>
    <p:sldId id="261" r:id="rId18"/>
    <p:sldId id="264" r:id="rId19"/>
    <p:sldId id="263" r:id="rId20"/>
    <p:sldId id="278" r:id="rId21"/>
    <p:sldId id="2417" r:id="rId22"/>
    <p:sldId id="274" r:id="rId23"/>
    <p:sldId id="2509" r:id="rId24"/>
    <p:sldId id="2510" r:id="rId25"/>
    <p:sldId id="2420" r:id="rId26"/>
    <p:sldId id="2486" r:id="rId27"/>
    <p:sldId id="268" r:id="rId28"/>
    <p:sldId id="2415" r:id="rId29"/>
    <p:sldId id="2414" r:id="rId30"/>
    <p:sldId id="269" r:id="rId31"/>
    <p:sldId id="2466" r:id="rId32"/>
    <p:sldId id="2469" r:id="rId33"/>
    <p:sldId id="2487" r:id="rId34"/>
    <p:sldId id="2488" r:id="rId35"/>
    <p:sldId id="2427" r:id="rId36"/>
    <p:sldId id="2489" r:id="rId37"/>
    <p:sldId id="2490" r:id="rId38"/>
    <p:sldId id="2478" r:id="rId39"/>
    <p:sldId id="2506" r:id="rId40"/>
    <p:sldId id="2508" r:id="rId41"/>
    <p:sldId id="2503" r:id="rId42"/>
    <p:sldId id="280" r:id="rId43"/>
    <p:sldId id="298" r:id="rId44"/>
    <p:sldId id="297" r:id="rId45"/>
    <p:sldId id="2504" r:id="rId46"/>
    <p:sldId id="2410" r:id="rId47"/>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Section" id="{7236548F-B14F-2139-99F9-58B51DB2AE37}">
          <p14:sldIdLst>
            <p14:sldId id="2422"/>
            <p14:sldId id="2423"/>
            <p14:sldId id="2485"/>
            <p14:sldId id="260"/>
            <p14:sldId id="257"/>
            <p14:sldId id="2421"/>
            <p14:sldId id="2408"/>
            <p14:sldId id="2424"/>
            <p14:sldId id="2416"/>
            <p14:sldId id="2473"/>
            <p14:sldId id="2475"/>
            <p14:sldId id="259"/>
            <p14:sldId id="261"/>
            <p14:sldId id="264"/>
            <p14:sldId id="263"/>
            <p14:sldId id="278"/>
            <p14:sldId id="2417"/>
            <p14:sldId id="274"/>
            <p14:sldId id="2509"/>
            <p14:sldId id="2510"/>
            <p14:sldId id="2420"/>
            <p14:sldId id="2486"/>
            <p14:sldId id="268"/>
            <p14:sldId id="2415"/>
            <p14:sldId id="2414"/>
            <p14:sldId id="269"/>
            <p14:sldId id="2466"/>
            <p14:sldId id="2469"/>
            <p14:sldId id="2487"/>
            <p14:sldId id="2488"/>
            <p14:sldId id="2427"/>
            <p14:sldId id="2489"/>
            <p14:sldId id="2490"/>
            <p14:sldId id="2478"/>
            <p14:sldId id="2506"/>
            <p14:sldId id="2508"/>
            <p14:sldId id="2503"/>
            <p14:sldId id="280"/>
            <p14:sldId id="298"/>
            <p14:sldId id="297"/>
            <p14:sldId id="2504"/>
            <p14:sldId id="24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012"/>
    <a:srgbClr val="0104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B446E6-D0C1-A233-DCBF-CDD4520F5767}" v="1" dt="2026-08-24T20:53:14.2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9" autoAdjust="0"/>
    <p:restoredTop sz="84462" autoAdjust="0"/>
  </p:normalViewPr>
  <p:slideViewPr>
    <p:cSldViewPr snapToGrid="0">
      <p:cViewPr varScale="1">
        <p:scale>
          <a:sx n="69" d="100"/>
          <a:sy n="69" d="100"/>
        </p:scale>
        <p:origin x="1315" y="7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640"/>
    </p:cViewPr>
  </p:sorterViewPr>
  <p:notesViewPr>
    <p:cSldViewPr snapToGrid="0">
      <p:cViewPr varScale="1">
        <p:scale>
          <a:sx n="47" d="100"/>
          <a:sy n="47" d="100"/>
        </p:scale>
        <p:origin x="2698"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D81DCC-2FEE-42B6-8CB0-CABA8B022666}" type="doc">
      <dgm:prSet loTypeId="urn:microsoft.com/office/officeart/2016/7/layout/BasicLinearProcessNumbered" loCatId="process" qsTypeId="urn:microsoft.com/office/officeart/2005/8/quickstyle/simple4#1" qsCatId="simple" csTypeId="urn:microsoft.com/office/officeart/2005/8/colors/colorful4#1" csCatId="colorful" phldr="1"/>
      <dgm:spPr/>
      <dgm:t>
        <a:bodyPr/>
        <a:lstStyle/>
        <a:p>
          <a:endParaRPr lang="en-US"/>
        </a:p>
      </dgm:t>
    </dgm:pt>
    <dgm:pt modelId="{8BF5688A-5468-4379-A801-EB0DAA50A6C3}">
      <dgm:prSet/>
      <dgm:spPr/>
      <dgm:t>
        <a:bodyPr/>
        <a:lstStyle/>
        <a:p>
          <a:r>
            <a:rPr lang="en-US" b="1" i="0" dirty="0"/>
            <a:t>Baby Blues: </a:t>
          </a:r>
          <a:r>
            <a:rPr lang="en-US" b="0" i="0" dirty="0"/>
            <a:t>Very common. A temporary hormonal dip that brings tears, mood swings, and overwhelm in the first couple weeks. It usually fades on its own.</a:t>
          </a:r>
          <a:endParaRPr lang="en-US" dirty="0"/>
        </a:p>
      </dgm:t>
    </dgm:pt>
    <dgm:pt modelId="{2910ED72-4855-44F1-B42F-443CE1E44CF3}" type="parTrans" cxnId="{9A1AC622-0464-412A-BABE-5EC7BA9CAF47}">
      <dgm:prSet/>
      <dgm:spPr/>
      <dgm:t>
        <a:bodyPr/>
        <a:lstStyle/>
        <a:p>
          <a:endParaRPr lang="en-US"/>
        </a:p>
      </dgm:t>
    </dgm:pt>
    <dgm:pt modelId="{63FB3D48-3DB8-4BF4-8A7D-95894412709A}" type="sibTrans" cxnId="{9A1AC622-0464-412A-BABE-5EC7BA9CAF47}">
      <dgm:prSet phldrT="1" phldr="0"/>
      <dgm:spPr/>
      <dgm:t>
        <a:bodyPr/>
        <a:lstStyle/>
        <a:p>
          <a:r>
            <a:rPr lang="en-US" dirty="0"/>
            <a:t>1</a:t>
          </a:r>
        </a:p>
      </dgm:t>
    </dgm:pt>
    <dgm:pt modelId="{E9477314-EA52-4F46-8ACC-731C411A5F1F}">
      <dgm:prSet/>
      <dgm:spPr/>
      <dgm:t>
        <a:bodyPr/>
        <a:lstStyle/>
        <a:p>
          <a:r>
            <a:rPr lang="en-US" b="1" i="0" dirty="0"/>
            <a:t>Postpartum/Peripartum Depression: </a:t>
          </a:r>
          <a:r>
            <a:rPr lang="en-US" b="0" i="0" dirty="0"/>
            <a:t>Looks more like persistent sadness, low energy, or a caregiver having trouble bonding with their baby. It often lingers for months without support or treatment.</a:t>
          </a:r>
          <a:endParaRPr lang="en-US" dirty="0"/>
        </a:p>
      </dgm:t>
    </dgm:pt>
    <dgm:pt modelId="{3FCFBC68-21FA-450D-84C2-39A1E279A140}" type="parTrans" cxnId="{37D43BF9-4E80-4D49-8E60-632008747CDB}">
      <dgm:prSet/>
      <dgm:spPr/>
      <dgm:t>
        <a:bodyPr/>
        <a:lstStyle/>
        <a:p>
          <a:endParaRPr lang="en-US"/>
        </a:p>
      </dgm:t>
    </dgm:pt>
    <dgm:pt modelId="{4708ECB2-57A8-44FE-810C-FDE45882433B}" type="sibTrans" cxnId="{37D43BF9-4E80-4D49-8E60-632008747CDB}">
      <dgm:prSet phldrT="2" phldr="0"/>
      <dgm:spPr/>
      <dgm:t>
        <a:bodyPr/>
        <a:lstStyle/>
        <a:p>
          <a:r>
            <a:rPr lang="en-US" dirty="0"/>
            <a:t>2</a:t>
          </a:r>
        </a:p>
      </dgm:t>
    </dgm:pt>
    <dgm:pt modelId="{DCB29046-D5AA-4E11-ACD4-2A685174E034}">
      <dgm:prSet/>
      <dgm:spPr/>
      <dgm:t>
        <a:bodyPr/>
        <a:lstStyle/>
        <a:p>
          <a:r>
            <a:rPr lang="en-US" b="1" i="0" dirty="0"/>
            <a:t>Postpartum Anxiety:</a:t>
          </a:r>
          <a:r>
            <a:rPr lang="en-US" b="0" i="0" dirty="0"/>
            <a:t> Instead of deep sadness, it shows up as relentless worry. </a:t>
          </a:r>
          <a:r>
            <a:rPr lang="en-US" dirty="0"/>
            <a:t>Caregivers </a:t>
          </a:r>
          <a:r>
            <a:rPr lang="en-US" b="0" i="0" dirty="0"/>
            <a:t>might feel irritable and unable to sleep or relax—even when their baby is safe. </a:t>
          </a:r>
          <a:endParaRPr lang="en-US" dirty="0"/>
        </a:p>
      </dgm:t>
    </dgm:pt>
    <dgm:pt modelId="{B1D1776C-04BD-4E89-9957-053C2460996F}" type="parTrans" cxnId="{19F1C4D1-0B0F-49EF-AD79-F6B10A42B156}">
      <dgm:prSet/>
      <dgm:spPr/>
      <dgm:t>
        <a:bodyPr/>
        <a:lstStyle/>
        <a:p>
          <a:endParaRPr lang="en-US"/>
        </a:p>
      </dgm:t>
    </dgm:pt>
    <dgm:pt modelId="{B11B4AF7-117F-4F99-8A61-BC152FCD441E}" type="sibTrans" cxnId="{19F1C4D1-0B0F-49EF-AD79-F6B10A42B156}">
      <dgm:prSet phldrT="3" phldr="0"/>
      <dgm:spPr/>
      <dgm:t>
        <a:bodyPr/>
        <a:lstStyle/>
        <a:p>
          <a:r>
            <a:rPr lang="en-US" dirty="0"/>
            <a:t>3</a:t>
          </a:r>
        </a:p>
      </dgm:t>
    </dgm:pt>
    <dgm:pt modelId="{6B55BAE8-F289-4A2F-BBC2-9380118F959F}" type="pres">
      <dgm:prSet presAssocID="{BCD81DCC-2FEE-42B6-8CB0-CABA8B022666}" presName="Name0" presStyleCnt="0">
        <dgm:presLayoutVars>
          <dgm:animLvl val="lvl"/>
          <dgm:resizeHandles val="exact"/>
        </dgm:presLayoutVars>
      </dgm:prSet>
      <dgm:spPr/>
    </dgm:pt>
    <dgm:pt modelId="{CFE59B57-0F0A-4339-B238-613B332C74B6}" type="pres">
      <dgm:prSet presAssocID="{8BF5688A-5468-4379-A801-EB0DAA50A6C3}" presName="compositeNode" presStyleCnt="0">
        <dgm:presLayoutVars>
          <dgm:bulletEnabled val="1"/>
        </dgm:presLayoutVars>
      </dgm:prSet>
      <dgm:spPr/>
    </dgm:pt>
    <dgm:pt modelId="{E4F08DC4-0676-4F14-8E13-5641A6BFCC80}" type="pres">
      <dgm:prSet presAssocID="{8BF5688A-5468-4379-A801-EB0DAA50A6C3}" presName="bgRect" presStyleLbl="bgAccFollowNode1" presStyleIdx="0" presStyleCnt="3"/>
      <dgm:spPr/>
    </dgm:pt>
    <dgm:pt modelId="{EB709D58-DF43-4A44-9273-271956CD891A}" type="pres">
      <dgm:prSet presAssocID="{63FB3D48-3DB8-4BF4-8A7D-95894412709A}" presName="sibTransNodeCircle" presStyleLbl="alignNode1" presStyleIdx="0" presStyleCnt="6">
        <dgm:presLayoutVars>
          <dgm:chMax val="0"/>
          <dgm:bulletEnabled/>
        </dgm:presLayoutVars>
      </dgm:prSet>
      <dgm:spPr/>
    </dgm:pt>
    <dgm:pt modelId="{D3F7A770-8FD8-4AC8-A0DA-B370A409712E}" type="pres">
      <dgm:prSet presAssocID="{8BF5688A-5468-4379-A801-EB0DAA50A6C3}" presName="bottomLine" presStyleLbl="alignNode1" presStyleIdx="1" presStyleCnt="6">
        <dgm:presLayoutVars/>
      </dgm:prSet>
      <dgm:spPr/>
    </dgm:pt>
    <dgm:pt modelId="{0CC4E190-DF72-4BE5-9424-07643A15C42F}" type="pres">
      <dgm:prSet presAssocID="{8BF5688A-5468-4379-A801-EB0DAA50A6C3}" presName="nodeText" presStyleLbl="bgAccFollowNode1" presStyleIdx="0" presStyleCnt="3">
        <dgm:presLayoutVars>
          <dgm:bulletEnabled val="1"/>
        </dgm:presLayoutVars>
      </dgm:prSet>
      <dgm:spPr/>
    </dgm:pt>
    <dgm:pt modelId="{901617E6-220A-44BE-AF52-55DFDE3058A2}" type="pres">
      <dgm:prSet presAssocID="{63FB3D48-3DB8-4BF4-8A7D-95894412709A}" presName="sibTrans" presStyleCnt="0"/>
      <dgm:spPr/>
    </dgm:pt>
    <dgm:pt modelId="{89CA8C8B-863D-4967-979E-48A875BFE25C}" type="pres">
      <dgm:prSet presAssocID="{E9477314-EA52-4F46-8ACC-731C411A5F1F}" presName="compositeNode" presStyleCnt="0">
        <dgm:presLayoutVars>
          <dgm:bulletEnabled val="1"/>
        </dgm:presLayoutVars>
      </dgm:prSet>
      <dgm:spPr/>
    </dgm:pt>
    <dgm:pt modelId="{9D3AA9DC-A6B5-4C1B-A874-4A1B10CD38CB}" type="pres">
      <dgm:prSet presAssocID="{E9477314-EA52-4F46-8ACC-731C411A5F1F}" presName="bgRect" presStyleLbl="bgAccFollowNode1" presStyleIdx="1" presStyleCnt="3"/>
      <dgm:spPr/>
    </dgm:pt>
    <dgm:pt modelId="{A28714CE-792E-435B-8433-6D74A3CFFBAD}" type="pres">
      <dgm:prSet presAssocID="{4708ECB2-57A8-44FE-810C-FDE45882433B}" presName="sibTransNodeCircle" presStyleLbl="alignNode1" presStyleIdx="2" presStyleCnt="6">
        <dgm:presLayoutVars>
          <dgm:chMax val="0"/>
          <dgm:bulletEnabled/>
        </dgm:presLayoutVars>
      </dgm:prSet>
      <dgm:spPr/>
    </dgm:pt>
    <dgm:pt modelId="{5A1C6DB5-7E8E-495C-9D5B-675EDF4BC5DC}" type="pres">
      <dgm:prSet presAssocID="{E9477314-EA52-4F46-8ACC-731C411A5F1F}" presName="bottomLine" presStyleLbl="alignNode1" presStyleIdx="3" presStyleCnt="6">
        <dgm:presLayoutVars/>
      </dgm:prSet>
      <dgm:spPr/>
    </dgm:pt>
    <dgm:pt modelId="{9574602C-A3F5-4C61-8D0C-6736E7828655}" type="pres">
      <dgm:prSet presAssocID="{E9477314-EA52-4F46-8ACC-731C411A5F1F}" presName="nodeText" presStyleLbl="bgAccFollowNode1" presStyleIdx="1" presStyleCnt="3">
        <dgm:presLayoutVars>
          <dgm:bulletEnabled val="1"/>
        </dgm:presLayoutVars>
      </dgm:prSet>
      <dgm:spPr/>
    </dgm:pt>
    <dgm:pt modelId="{10E2DB73-0972-4621-9C77-29BAC76E5F0A}" type="pres">
      <dgm:prSet presAssocID="{4708ECB2-57A8-44FE-810C-FDE45882433B}" presName="sibTrans" presStyleCnt="0"/>
      <dgm:spPr/>
    </dgm:pt>
    <dgm:pt modelId="{ECCE83DB-B220-485B-9FBF-1AB4BCC523F6}" type="pres">
      <dgm:prSet presAssocID="{DCB29046-D5AA-4E11-ACD4-2A685174E034}" presName="compositeNode" presStyleCnt="0">
        <dgm:presLayoutVars>
          <dgm:bulletEnabled val="1"/>
        </dgm:presLayoutVars>
      </dgm:prSet>
      <dgm:spPr/>
    </dgm:pt>
    <dgm:pt modelId="{05642742-958A-462C-93AA-C9153CCA753D}" type="pres">
      <dgm:prSet presAssocID="{DCB29046-D5AA-4E11-ACD4-2A685174E034}" presName="bgRect" presStyleLbl="bgAccFollowNode1" presStyleIdx="2" presStyleCnt="3"/>
      <dgm:spPr/>
    </dgm:pt>
    <dgm:pt modelId="{EA708EBA-F5BD-40D7-8AA7-BD8EA4EA3B2A}" type="pres">
      <dgm:prSet presAssocID="{B11B4AF7-117F-4F99-8A61-BC152FCD441E}" presName="sibTransNodeCircle" presStyleLbl="alignNode1" presStyleIdx="4" presStyleCnt="6">
        <dgm:presLayoutVars>
          <dgm:chMax val="0"/>
          <dgm:bulletEnabled/>
        </dgm:presLayoutVars>
      </dgm:prSet>
      <dgm:spPr/>
    </dgm:pt>
    <dgm:pt modelId="{58A1B797-A677-4C69-B8F2-BC11F1A1BAF7}" type="pres">
      <dgm:prSet presAssocID="{DCB29046-D5AA-4E11-ACD4-2A685174E034}" presName="bottomLine" presStyleLbl="alignNode1" presStyleIdx="5" presStyleCnt="6">
        <dgm:presLayoutVars/>
      </dgm:prSet>
      <dgm:spPr/>
    </dgm:pt>
    <dgm:pt modelId="{E19397A5-FA84-4C4B-82BB-DD89EFE75FBC}" type="pres">
      <dgm:prSet presAssocID="{DCB29046-D5AA-4E11-ACD4-2A685174E034}" presName="nodeText" presStyleLbl="bgAccFollowNode1" presStyleIdx="2" presStyleCnt="3">
        <dgm:presLayoutVars>
          <dgm:bulletEnabled val="1"/>
        </dgm:presLayoutVars>
      </dgm:prSet>
      <dgm:spPr/>
    </dgm:pt>
  </dgm:ptLst>
  <dgm:cxnLst>
    <dgm:cxn modelId="{44128A16-E5DD-4B4B-839A-547E00A4B970}" type="presOf" srcId="{DCB29046-D5AA-4E11-ACD4-2A685174E034}" destId="{E19397A5-FA84-4C4B-82BB-DD89EFE75FBC}" srcOrd="1" destOrd="0" presId="urn:microsoft.com/office/officeart/2016/7/layout/BasicLinearProcessNumbered"/>
    <dgm:cxn modelId="{57F81F19-7762-4459-8FD2-31E9B207F1CA}" type="presOf" srcId="{63FB3D48-3DB8-4BF4-8A7D-95894412709A}" destId="{EB709D58-DF43-4A44-9273-271956CD891A}" srcOrd="0" destOrd="0" presId="urn:microsoft.com/office/officeart/2016/7/layout/BasicLinearProcessNumbered"/>
    <dgm:cxn modelId="{B650061A-2DAC-476F-9726-33978FB8B42F}" type="presOf" srcId="{4708ECB2-57A8-44FE-810C-FDE45882433B}" destId="{A28714CE-792E-435B-8433-6D74A3CFFBAD}" srcOrd="0" destOrd="0" presId="urn:microsoft.com/office/officeart/2016/7/layout/BasicLinearProcessNumbered"/>
    <dgm:cxn modelId="{61C9D01E-BBF8-446C-AFC4-BAA682809FDF}" type="presOf" srcId="{BCD81DCC-2FEE-42B6-8CB0-CABA8B022666}" destId="{6B55BAE8-F289-4A2F-BBC2-9380118F959F}" srcOrd="0" destOrd="0" presId="urn:microsoft.com/office/officeart/2016/7/layout/BasicLinearProcessNumbered"/>
    <dgm:cxn modelId="{9A1AC622-0464-412A-BABE-5EC7BA9CAF47}" srcId="{BCD81DCC-2FEE-42B6-8CB0-CABA8B022666}" destId="{8BF5688A-5468-4379-A801-EB0DAA50A6C3}" srcOrd="0" destOrd="0" parTransId="{2910ED72-4855-44F1-B42F-443CE1E44CF3}" sibTransId="{63FB3D48-3DB8-4BF4-8A7D-95894412709A}"/>
    <dgm:cxn modelId="{3937255D-928F-4FF5-8938-9D77C8BD9224}" type="presOf" srcId="{DCB29046-D5AA-4E11-ACD4-2A685174E034}" destId="{05642742-958A-462C-93AA-C9153CCA753D}" srcOrd="0" destOrd="0" presId="urn:microsoft.com/office/officeart/2016/7/layout/BasicLinearProcessNumbered"/>
    <dgm:cxn modelId="{CAF64D67-7225-4E8D-9011-04CEE05759AF}" type="presOf" srcId="{E9477314-EA52-4F46-8ACC-731C411A5F1F}" destId="{9574602C-A3F5-4C61-8D0C-6736E7828655}" srcOrd="1" destOrd="0" presId="urn:microsoft.com/office/officeart/2016/7/layout/BasicLinearProcessNumbered"/>
    <dgm:cxn modelId="{6F599E6F-2677-4E36-BD41-FC48BB54F7DB}" type="presOf" srcId="{8BF5688A-5468-4379-A801-EB0DAA50A6C3}" destId="{E4F08DC4-0676-4F14-8E13-5641A6BFCC80}" srcOrd="0" destOrd="0" presId="urn:microsoft.com/office/officeart/2016/7/layout/BasicLinearProcessNumbered"/>
    <dgm:cxn modelId="{5C3C8C53-57D7-4E78-8FA3-3175CCADAE14}" type="presOf" srcId="{8BF5688A-5468-4379-A801-EB0DAA50A6C3}" destId="{0CC4E190-DF72-4BE5-9424-07643A15C42F}" srcOrd="1" destOrd="0" presId="urn:microsoft.com/office/officeart/2016/7/layout/BasicLinearProcessNumbered"/>
    <dgm:cxn modelId="{D1CB8778-7079-47B9-98B5-B527DEC3A90A}" type="presOf" srcId="{B11B4AF7-117F-4F99-8A61-BC152FCD441E}" destId="{EA708EBA-F5BD-40D7-8AA7-BD8EA4EA3B2A}" srcOrd="0" destOrd="0" presId="urn:microsoft.com/office/officeart/2016/7/layout/BasicLinearProcessNumbered"/>
    <dgm:cxn modelId="{C35DE97E-9C56-43E7-B3E7-E19C3ED9FBD6}" type="presOf" srcId="{E9477314-EA52-4F46-8ACC-731C411A5F1F}" destId="{9D3AA9DC-A6B5-4C1B-A874-4A1B10CD38CB}" srcOrd="0" destOrd="0" presId="urn:microsoft.com/office/officeart/2016/7/layout/BasicLinearProcessNumbered"/>
    <dgm:cxn modelId="{19F1C4D1-0B0F-49EF-AD79-F6B10A42B156}" srcId="{BCD81DCC-2FEE-42B6-8CB0-CABA8B022666}" destId="{DCB29046-D5AA-4E11-ACD4-2A685174E034}" srcOrd="2" destOrd="0" parTransId="{B1D1776C-04BD-4E89-9957-053C2460996F}" sibTransId="{B11B4AF7-117F-4F99-8A61-BC152FCD441E}"/>
    <dgm:cxn modelId="{37D43BF9-4E80-4D49-8E60-632008747CDB}" srcId="{BCD81DCC-2FEE-42B6-8CB0-CABA8B022666}" destId="{E9477314-EA52-4F46-8ACC-731C411A5F1F}" srcOrd="1" destOrd="0" parTransId="{3FCFBC68-21FA-450D-84C2-39A1E279A140}" sibTransId="{4708ECB2-57A8-44FE-810C-FDE45882433B}"/>
    <dgm:cxn modelId="{D5EF4E77-15CC-4360-B8EB-B0BB7317E67A}" type="presParOf" srcId="{6B55BAE8-F289-4A2F-BBC2-9380118F959F}" destId="{CFE59B57-0F0A-4339-B238-613B332C74B6}" srcOrd="0" destOrd="0" presId="urn:microsoft.com/office/officeart/2016/7/layout/BasicLinearProcessNumbered"/>
    <dgm:cxn modelId="{36C069C5-3257-4937-999E-9F05275F5AB6}" type="presParOf" srcId="{CFE59B57-0F0A-4339-B238-613B332C74B6}" destId="{E4F08DC4-0676-4F14-8E13-5641A6BFCC80}" srcOrd="0" destOrd="0" presId="urn:microsoft.com/office/officeart/2016/7/layout/BasicLinearProcessNumbered"/>
    <dgm:cxn modelId="{09738839-C10E-4FE9-BF21-9EA9944C7A39}" type="presParOf" srcId="{CFE59B57-0F0A-4339-B238-613B332C74B6}" destId="{EB709D58-DF43-4A44-9273-271956CD891A}" srcOrd="1" destOrd="0" presId="urn:microsoft.com/office/officeart/2016/7/layout/BasicLinearProcessNumbered"/>
    <dgm:cxn modelId="{FBF06B0A-95E9-4496-BE87-75BB49519DEC}" type="presParOf" srcId="{CFE59B57-0F0A-4339-B238-613B332C74B6}" destId="{D3F7A770-8FD8-4AC8-A0DA-B370A409712E}" srcOrd="2" destOrd="0" presId="urn:microsoft.com/office/officeart/2016/7/layout/BasicLinearProcessNumbered"/>
    <dgm:cxn modelId="{995D01A5-E7A1-4860-9E4A-1A39C8D68F3E}" type="presParOf" srcId="{CFE59B57-0F0A-4339-B238-613B332C74B6}" destId="{0CC4E190-DF72-4BE5-9424-07643A15C42F}" srcOrd="3" destOrd="0" presId="urn:microsoft.com/office/officeart/2016/7/layout/BasicLinearProcessNumbered"/>
    <dgm:cxn modelId="{D615F928-F360-463F-8F7D-CF3C9D0394B2}" type="presParOf" srcId="{6B55BAE8-F289-4A2F-BBC2-9380118F959F}" destId="{901617E6-220A-44BE-AF52-55DFDE3058A2}" srcOrd="1" destOrd="0" presId="urn:microsoft.com/office/officeart/2016/7/layout/BasicLinearProcessNumbered"/>
    <dgm:cxn modelId="{7E85DD30-215A-49B7-9FC2-798F8C12B831}" type="presParOf" srcId="{6B55BAE8-F289-4A2F-BBC2-9380118F959F}" destId="{89CA8C8B-863D-4967-979E-48A875BFE25C}" srcOrd="2" destOrd="0" presId="urn:microsoft.com/office/officeart/2016/7/layout/BasicLinearProcessNumbered"/>
    <dgm:cxn modelId="{35BADECC-2465-41A4-92F9-5CCB370E9C08}" type="presParOf" srcId="{89CA8C8B-863D-4967-979E-48A875BFE25C}" destId="{9D3AA9DC-A6B5-4C1B-A874-4A1B10CD38CB}" srcOrd="0" destOrd="0" presId="urn:microsoft.com/office/officeart/2016/7/layout/BasicLinearProcessNumbered"/>
    <dgm:cxn modelId="{7E82580A-CC12-4CE2-B85C-080AB18BF2BF}" type="presParOf" srcId="{89CA8C8B-863D-4967-979E-48A875BFE25C}" destId="{A28714CE-792E-435B-8433-6D74A3CFFBAD}" srcOrd="1" destOrd="0" presId="urn:microsoft.com/office/officeart/2016/7/layout/BasicLinearProcessNumbered"/>
    <dgm:cxn modelId="{4DF476BC-B8AC-4ED5-BEE0-7BB415045244}" type="presParOf" srcId="{89CA8C8B-863D-4967-979E-48A875BFE25C}" destId="{5A1C6DB5-7E8E-495C-9D5B-675EDF4BC5DC}" srcOrd="2" destOrd="0" presId="urn:microsoft.com/office/officeart/2016/7/layout/BasicLinearProcessNumbered"/>
    <dgm:cxn modelId="{0E8578C0-0031-4050-88FB-DE251260FA73}" type="presParOf" srcId="{89CA8C8B-863D-4967-979E-48A875BFE25C}" destId="{9574602C-A3F5-4C61-8D0C-6736E7828655}" srcOrd="3" destOrd="0" presId="urn:microsoft.com/office/officeart/2016/7/layout/BasicLinearProcessNumbered"/>
    <dgm:cxn modelId="{8BD62D17-B5F8-45B0-92AF-84884BA17FCC}" type="presParOf" srcId="{6B55BAE8-F289-4A2F-BBC2-9380118F959F}" destId="{10E2DB73-0972-4621-9C77-29BAC76E5F0A}" srcOrd="3" destOrd="0" presId="urn:microsoft.com/office/officeart/2016/7/layout/BasicLinearProcessNumbered"/>
    <dgm:cxn modelId="{169DCE61-72C0-44E9-97B9-914D98653914}" type="presParOf" srcId="{6B55BAE8-F289-4A2F-BBC2-9380118F959F}" destId="{ECCE83DB-B220-485B-9FBF-1AB4BCC523F6}" srcOrd="4" destOrd="0" presId="urn:microsoft.com/office/officeart/2016/7/layout/BasicLinearProcessNumbered"/>
    <dgm:cxn modelId="{599C7DCD-68B4-434B-BD70-DB02E47C935D}" type="presParOf" srcId="{ECCE83DB-B220-485B-9FBF-1AB4BCC523F6}" destId="{05642742-958A-462C-93AA-C9153CCA753D}" srcOrd="0" destOrd="0" presId="urn:microsoft.com/office/officeart/2016/7/layout/BasicLinearProcessNumbered"/>
    <dgm:cxn modelId="{57DBDB51-9D5C-4343-94E9-F6C657CAAAD3}" type="presParOf" srcId="{ECCE83DB-B220-485B-9FBF-1AB4BCC523F6}" destId="{EA708EBA-F5BD-40D7-8AA7-BD8EA4EA3B2A}" srcOrd="1" destOrd="0" presId="urn:microsoft.com/office/officeart/2016/7/layout/BasicLinearProcessNumbered"/>
    <dgm:cxn modelId="{A31E56CD-DB07-459B-BBE8-8FBD59BAA5D3}" type="presParOf" srcId="{ECCE83DB-B220-485B-9FBF-1AB4BCC523F6}" destId="{58A1B797-A677-4C69-B8F2-BC11F1A1BAF7}" srcOrd="2" destOrd="0" presId="urn:microsoft.com/office/officeart/2016/7/layout/BasicLinearProcessNumbered"/>
    <dgm:cxn modelId="{A0CB983F-09C6-408C-8B15-DE1601A875F1}" type="presParOf" srcId="{ECCE83DB-B220-485B-9FBF-1AB4BCC523F6}" destId="{E19397A5-FA84-4C4B-82BB-DD89EFE75FBC}"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ADB568-1E47-4C30-BA84-70F355916AAC}" type="doc">
      <dgm:prSet loTypeId="urn:microsoft.com/office/officeart/2005/8/layout/default" loCatId="list" qsTypeId="urn:microsoft.com/office/officeart/2005/8/quickstyle/simple1#1" qsCatId="simple" csTypeId="urn:microsoft.com/office/officeart/2005/8/colors/colorful4#2" csCatId="colorful" phldr="1"/>
      <dgm:spPr/>
      <dgm:t>
        <a:bodyPr/>
        <a:lstStyle/>
        <a:p>
          <a:endParaRPr lang="en-US"/>
        </a:p>
      </dgm:t>
    </dgm:pt>
    <dgm:pt modelId="{CB03952B-B020-4CA6-B3D8-71176D67AE06}">
      <dgm:prSet/>
      <dgm:spPr/>
      <dgm:t>
        <a:bodyPr/>
        <a:lstStyle/>
        <a:p>
          <a:r>
            <a:rPr lang="en-US" b="0" i="0" dirty="0"/>
            <a:t>Hormone shifts after birth.</a:t>
          </a:r>
          <a:endParaRPr lang="en-US" dirty="0"/>
        </a:p>
      </dgm:t>
    </dgm:pt>
    <dgm:pt modelId="{C43A2C45-9AF3-4B0C-A359-7C7AB9AB678E}" type="parTrans" cxnId="{32C6C638-3770-4B71-968D-CA6906751A1E}">
      <dgm:prSet/>
      <dgm:spPr/>
      <dgm:t>
        <a:bodyPr/>
        <a:lstStyle/>
        <a:p>
          <a:endParaRPr lang="en-US"/>
        </a:p>
      </dgm:t>
    </dgm:pt>
    <dgm:pt modelId="{3C579B09-C2BB-423B-AF99-1D92A4AE55D9}" type="sibTrans" cxnId="{32C6C638-3770-4B71-968D-CA6906751A1E}">
      <dgm:prSet/>
      <dgm:spPr/>
      <dgm:t>
        <a:bodyPr/>
        <a:lstStyle/>
        <a:p>
          <a:endParaRPr lang="en-US"/>
        </a:p>
      </dgm:t>
    </dgm:pt>
    <dgm:pt modelId="{1BA9E329-A945-41E5-B7F9-0C64515BC6F9}">
      <dgm:prSet/>
      <dgm:spPr/>
      <dgm:t>
        <a:bodyPr/>
        <a:lstStyle/>
        <a:p>
          <a:r>
            <a:rPr lang="en-US" b="0" i="0" dirty="0"/>
            <a:t>Stressors: Health challenges; financial pressures; changes in relationships.</a:t>
          </a:r>
          <a:endParaRPr lang="en-US" dirty="0"/>
        </a:p>
      </dgm:t>
    </dgm:pt>
    <dgm:pt modelId="{19AC7FDB-68A4-4994-9E66-BC503D64035F}" type="parTrans" cxnId="{D1EBA0B8-13FA-49E4-962B-F6BE079F8776}">
      <dgm:prSet/>
      <dgm:spPr/>
      <dgm:t>
        <a:bodyPr/>
        <a:lstStyle/>
        <a:p>
          <a:endParaRPr lang="en-US"/>
        </a:p>
      </dgm:t>
    </dgm:pt>
    <dgm:pt modelId="{6267CB42-2FF6-44EF-B5A3-4A594D70DEE4}" type="sibTrans" cxnId="{D1EBA0B8-13FA-49E4-962B-F6BE079F8776}">
      <dgm:prSet/>
      <dgm:spPr/>
      <dgm:t>
        <a:bodyPr/>
        <a:lstStyle/>
        <a:p>
          <a:endParaRPr lang="en-US"/>
        </a:p>
      </dgm:t>
    </dgm:pt>
    <dgm:pt modelId="{6FAA58D1-DF07-4E24-93C0-155BCE2ECB9F}">
      <dgm:prSet/>
      <dgm:spPr/>
      <dgm:t>
        <a:bodyPr/>
        <a:lstStyle/>
        <a:p>
          <a:r>
            <a:rPr lang="en-US" b="0" i="0" dirty="0"/>
            <a:t>Past pain: Miscarriage or pregnancy loss can heighten fears.</a:t>
          </a:r>
          <a:endParaRPr lang="en-US" dirty="0"/>
        </a:p>
      </dgm:t>
    </dgm:pt>
    <dgm:pt modelId="{1504D955-D695-4D50-8A61-9879E643BFB4}" type="parTrans" cxnId="{AF688A6F-6DD2-4E4E-9D57-43BE07309BC9}">
      <dgm:prSet/>
      <dgm:spPr/>
      <dgm:t>
        <a:bodyPr/>
        <a:lstStyle/>
        <a:p>
          <a:endParaRPr lang="en-US"/>
        </a:p>
      </dgm:t>
    </dgm:pt>
    <dgm:pt modelId="{7ACFA5E4-79E8-457C-A2CC-84CC9F09308D}" type="sibTrans" cxnId="{AF688A6F-6DD2-4E4E-9D57-43BE07309BC9}">
      <dgm:prSet/>
      <dgm:spPr/>
      <dgm:t>
        <a:bodyPr/>
        <a:lstStyle/>
        <a:p>
          <a:endParaRPr lang="en-US"/>
        </a:p>
      </dgm:t>
    </dgm:pt>
    <dgm:pt modelId="{F1DD23A3-80BF-49FB-915A-FCCD6E7F83EE}">
      <dgm:prSet/>
      <dgm:spPr/>
      <dgm:t>
        <a:bodyPr/>
        <a:lstStyle/>
        <a:p>
          <a:r>
            <a:rPr lang="en-US" b="0" i="0" dirty="0"/>
            <a:t>A history of anxiety or depression.</a:t>
          </a:r>
          <a:endParaRPr lang="en-US" dirty="0"/>
        </a:p>
      </dgm:t>
    </dgm:pt>
    <dgm:pt modelId="{B675D969-47D5-471D-AFCF-C8B9C0320226}" type="parTrans" cxnId="{3FFECA75-A3F8-4618-8611-1B5642E4A17A}">
      <dgm:prSet/>
      <dgm:spPr/>
      <dgm:t>
        <a:bodyPr/>
        <a:lstStyle/>
        <a:p>
          <a:endParaRPr lang="en-US"/>
        </a:p>
      </dgm:t>
    </dgm:pt>
    <dgm:pt modelId="{E244BD6D-E443-4C86-A0CE-C37980A0F8D2}" type="sibTrans" cxnId="{3FFECA75-A3F8-4618-8611-1B5642E4A17A}">
      <dgm:prSet/>
      <dgm:spPr/>
      <dgm:t>
        <a:bodyPr/>
        <a:lstStyle/>
        <a:p>
          <a:endParaRPr lang="en-US"/>
        </a:p>
      </dgm:t>
    </dgm:pt>
    <dgm:pt modelId="{7842403C-6DB5-45ED-9412-E71AF05EC93F}">
      <dgm:prSet/>
      <dgm:spPr/>
      <dgm:t>
        <a:bodyPr/>
        <a:lstStyle/>
        <a:p>
          <a:r>
            <a:rPr lang="en-US" b="0" i="0" dirty="0"/>
            <a:t>Changes in breastfeeding—especially during weaning.</a:t>
          </a:r>
          <a:endParaRPr lang="en-US" dirty="0"/>
        </a:p>
      </dgm:t>
    </dgm:pt>
    <dgm:pt modelId="{9619265C-D1D2-4501-B3F9-A511E6D2CB00}" type="parTrans" cxnId="{D6F0546B-5234-4694-9C34-1462217B167B}">
      <dgm:prSet/>
      <dgm:spPr/>
      <dgm:t>
        <a:bodyPr/>
        <a:lstStyle/>
        <a:p>
          <a:endParaRPr lang="en-US"/>
        </a:p>
      </dgm:t>
    </dgm:pt>
    <dgm:pt modelId="{B23761B9-F421-493A-B1E3-A7F946BB8FB2}" type="sibTrans" cxnId="{D6F0546B-5234-4694-9C34-1462217B167B}">
      <dgm:prSet/>
      <dgm:spPr/>
      <dgm:t>
        <a:bodyPr/>
        <a:lstStyle/>
        <a:p>
          <a:endParaRPr lang="en-US"/>
        </a:p>
      </dgm:t>
    </dgm:pt>
    <dgm:pt modelId="{605E8D55-E61B-443B-AD47-4A9FB89DABF9}" type="pres">
      <dgm:prSet presAssocID="{5CADB568-1E47-4C30-BA84-70F355916AAC}" presName="diagram" presStyleCnt="0">
        <dgm:presLayoutVars>
          <dgm:dir/>
          <dgm:resizeHandles val="exact"/>
        </dgm:presLayoutVars>
      </dgm:prSet>
      <dgm:spPr/>
    </dgm:pt>
    <dgm:pt modelId="{9DA49796-9DBE-41E9-8819-268EF297725F}" type="pres">
      <dgm:prSet presAssocID="{CB03952B-B020-4CA6-B3D8-71176D67AE06}" presName="node" presStyleLbl="node1" presStyleIdx="0" presStyleCnt="5">
        <dgm:presLayoutVars>
          <dgm:bulletEnabled val="1"/>
        </dgm:presLayoutVars>
      </dgm:prSet>
      <dgm:spPr/>
    </dgm:pt>
    <dgm:pt modelId="{8F6E143F-9A1F-42CF-AD40-1564FC0FD19B}" type="pres">
      <dgm:prSet presAssocID="{3C579B09-C2BB-423B-AF99-1D92A4AE55D9}" presName="sibTrans" presStyleCnt="0"/>
      <dgm:spPr/>
    </dgm:pt>
    <dgm:pt modelId="{EA42E1D2-994B-4A7E-955C-85FF4B57AA8E}" type="pres">
      <dgm:prSet presAssocID="{1BA9E329-A945-41E5-B7F9-0C64515BC6F9}" presName="node" presStyleLbl="node1" presStyleIdx="1" presStyleCnt="5">
        <dgm:presLayoutVars>
          <dgm:bulletEnabled val="1"/>
        </dgm:presLayoutVars>
      </dgm:prSet>
      <dgm:spPr/>
    </dgm:pt>
    <dgm:pt modelId="{F8BBFBDB-0A0E-4966-AFCD-463B92D0B8AA}" type="pres">
      <dgm:prSet presAssocID="{6267CB42-2FF6-44EF-B5A3-4A594D70DEE4}" presName="sibTrans" presStyleCnt="0"/>
      <dgm:spPr/>
    </dgm:pt>
    <dgm:pt modelId="{09A9F4CE-F66B-4A5A-AEAC-19BC52963109}" type="pres">
      <dgm:prSet presAssocID="{6FAA58D1-DF07-4E24-93C0-155BCE2ECB9F}" presName="node" presStyleLbl="node1" presStyleIdx="2" presStyleCnt="5">
        <dgm:presLayoutVars>
          <dgm:bulletEnabled val="1"/>
        </dgm:presLayoutVars>
      </dgm:prSet>
      <dgm:spPr/>
    </dgm:pt>
    <dgm:pt modelId="{29A2DA23-6FC1-4178-A56B-E350821C408F}" type="pres">
      <dgm:prSet presAssocID="{7ACFA5E4-79E8-457C-A2CC-84CC9F09308D}" presName="sibTrans" presStyleCnt="0"/>
      <dgm:spPr/>
    </dgm:pt>
    <dgm:pt modelId="{EAE44C6F-24FA-4A43-A675-BA17BD16EE1F}" type="pres">
      <dgm:prSet presAssocID="{F1DD23A3-80BF-49FB-915A-FCCD6E7F83EE}" presName="node" presStyleLbl="node1" presStyleIdx="3" presStyleCnt="5" custLinFactNeighborX="1351" custLinFactNeighborY="-1501">
        <dgm:presLayoutVars>
          <dgm:bulletEnabled val="1"/>
        </dgm:presLayoutVars>
      </dgm:prSet>
      <dgm:spPr/>
    </dgm:pt>
    <dgm:pt modelId="{3A2BE9A3-E1FE-42D8-9ADE-52CDE78EF253}" type="pres">
      <dgm:prSet presAssocID="{E244BD6D-E443-4C86-A0CE-C37980A0F8D2}" presName="sibTrans" presStyleCnt="0"/>
      <dgm:spPr/>
    </dgm:pt>
    <dgm:pt modelId="{44B3B809-3CCF-41E6-9932-78C6872B7707}" type="pres">
      <dgm:prSet presAssocID="{7842403C-6DB5-45ED-9412-E71AF05EC93F}" presName="node" presStyleLbl="node1" presStyleIdx="4" presStyleCnt="5">
        <dgm:presLayoutVars>
          <dgm:bulletEnabled val="1"/>
        </dgm:presLayoutVars>
      </dgm:prSet>
      <dgm:spPr/>
    </dgm:pt>
  </dgm:ptLst>
  <dgm:cxnLst>
    <dgm:cxn modelId="{32C6C638-3770-4B71-968D-CA6906751A1E}" srcId="{5CADB568-1E47-4C30-BA84-70F355916AAC}" destId="{CB03952B-B020-4CA6-B3D8-71176D67AE06}" srcOrd="0" destOrd="0" parTransId="{C43A2C45-9AF3-4B0C-A359-7C7AB9AB678E}" sibTransId="{3C579B09-C2BB-423B-AF99-1D92A4AE55D9}"/>
    <dgm:cxn modelId="{C1E3105B-9CC5-4472-8659-5E3E92354F45}" type="presOf" srcId="{6FAA58D1-DF07-4E24-93C0-155BCE2ECB9F}" destId="{09A9F4CE-F66B-4A5A-AEAC-19BC52963109}" srcOrd="0" destOrd="0" presId="urn:microsoft.com/office/officeart/2005/8/layout/default"/>
    <dgm:cxn modelId="{D6F0546B-5234-4694-9C34-1462217B167B}" srcId="{5CADB568-1E47-4C30-BA84-70F355916AAC}" destId="{7842403C-6DB5-45ED-9412-E71AF05EC93F}" srcOrd="4" destOrd="0" parTransId="{9619265C-D1D2-4501-B3F9-A511E6D2CB00}" sibTransId="{B23761B9-F421-493A-B1E3-A7F946BB8FB2}"/>
    <dgm:cxn modelId="{AF688A6F-6DD2-4E4E-9D57-43BE07309BC9}" srcId="{5CADB568-1E47-4C30-BA84-70F355916AAC}" destId="{6FAA58D1-DF07-4E24-93C0-155BCE2ECB9F}" srcOrd="2" destOrd="0" parTransId="{1504D955-D695-4D50-8A61-9879E643BFB4}" sibTransId="{7ACFA5E4-79E8-457C-A2CC-84CC9F09308D}"/>
    <dgm:cxn modelId="{3FFECA75-A3F8-4618-8611-1B5642E4A17A}" srcId="{5CADB568-1E47-4C30-BA84-70F355916AAC}" destId="{F1DD23A3-80BF-49FB-915A-FCCD6E7F83EE}" srcOrd="3" destOrd="0" parTransId="{B675D969-47D5-471D-AFCF-C8B9C0320226}" sibTransId="{E244BD6D-E443-4C86-A0CE-C37980A0F8D2}"/>
    <dgm:cxn modelId="{5F85F28C-D0E3-4A7F-A52D-116D310B790B}" type="presOf" srcId="{F1DD23A3-80BF-49FB-915A-FCCD6E7F83EE}" destId="{EAE44C6F-24FA-4A43-A675-BA17BD16EE1F}" srcOrd="0" destOrd="0" presId="urn:microsoft.com/office/officeart/2005/8/layout/default"/>
    <dgm:cxn modelId="{E1939FA1-CE37-4DF1-90A8-BB9211260375}" type="presOf" srcId="{7842403C-6DB5-45ED-9412-E71AF05EC93F}" destId="{44B3B809-3CCF-41E6-9932-78C6872B7707}" srcOrd="0" destOrd="0" presId="urn:microsoft.com/office/officeart/2005/8/layout/default"/>
    <dgm:cxn modelId="{D1EBA0B8-13FA-49E4-962B-F6BE079F8776}" srcId="{5CADB568-1E47-4C30-BA84-70F355916AAC}" destId="{1BA9E329-A945-41E5-B7F9-0C64515BC6F9}" srcOrd="1" destOrd="0" parTransId="{19AC7FDB-68A4-4994-9E66-BC503D64035F}" sibTransId="{6267CB42-2FF6-44EF-B5A3-4A594D70DEE4}"/>
    <dgm:cxn modelId="{02E594C5-32E6-48C6-92E4-C31366A56749}" type="presOf" srcId="{CB03952B-B020-4CA6-B3D8-71176D67AE06}" destId="{9DA49796-9DBE-41E9-8819-268EF297725F}" srcOrd="0" destOrd="0" presId="urn:microsoft.com/office/officeart/2005/8/layout/default"/>
    <dgm:cxn modelId="{9DE720C6-F5B8-446F-B263-4874A65770E9}" type="presOf" srcId="{5CADB568-1E47-4C30-BA84-70F355916AAC}" destId="{605E8D55-E61B-443B-AD47-4A9FB89DABF9}" srcOrd="0" destOrd="0" presId="urn:microsoft.com/office/officeart/2005/8/layout/default"/>
    <dgm:cxn modelId="{0E28A8CD-E5AC-4D64-B932-D2D823AFBF74}" type="presOf" srcId="{1BA9E329-A945-41E5-B7F9-0C64515BC6F9}" destId="{EA42E1D2-994B-4A7E-955C-85FF4B57AA8E}" srcOrd="0" destOrd="0" presId="urn:microsoft.com/office/officeart/2005/8/layout/default"/>
    <dgm:cxn modelId="{17A14C97-A28D-497D-8681-9727E722C183}" type="presParOf" srcId="{605E8D55-E61B-443B-AD47-4A9FB89DABF9}" destId="{9DA49796-9DBE-41E9-8819-268EF297725F}" srcOrd="0" destOrd="0" presId="urn:microsoft.com/office/officeart/2005/8/layout/default"/>
    <dgm:cxn modelId="{D6180A75-DEFE-41A5-B48D-C742C86352EA}" type="presParOf" srcId="{605E8D55-E61B-443B-AD47-4A9FB89DABF9}" destId="{8F6E143F-9A1F-42CF-AD40-1564FC0FD19B}" srcOrd="1" destOrd="0" presId="urn:microsoft.com/office/officeart/2005/8/layout/default"/>
    <dgm:cxn modelId="{D419044B-61CB-4F52-A3E7-BB6E56F98950}" type="presParOf" srcId="{605E8D55-E61B-443B-AD47-4A9FB89DABF9}" destId="{EA42E1D2-994B-4A7E-955C-85FF4B57AA8E}" srcOrd="2" destOrd="0" presId="urn:microsoft.com/office/officeart/2005/8/layout/default"/>
    <dgm:cxn modelId="{B3EB1A7F-CE3A-4C09-9418-24C66F5E8C90}" type="presParOf" srcId="{605E8D55-E61B-443B-AD47-4A9FB89DABF9}" destId="{F8BBFBDB-0A0E-4966-AFCD-463B92D0B8AA}" srcOrd="3" destOrd="0" presId="urn:microsoft.com/office/officeart/2005/8/layout/default"/>
    <dgm:cxn modelId="{CCA1C64A-A5B1-45D2-A576-AF78F54959EA}" type="presParOf" srcId="{605E8D55-E61B-443B-AD47-4A9FB89DABF9}" destId="{09A9F4CE-F66B-4A5A-AEAC-19BC52963109}" srcOrd="4" destOrd="0" presId="urn:microsoft.com/office/officeart/2005/8/layout/default"/>
    <dgm:cxn modelId="{842D2876-B7D6-4C3A-9D82-41B0B458DADD}" type="presParOf" srcId="{605E8D55-E61B-443B-AD47-4A9FB89DABF9}" destId="{29A2DA23-6FC1-4178-A56B-E350821C408F}" srcOrd="5" destOrd="0" presId="urn:microsoft.com/office/officeart/2005/8/layout/default"/>
    <dgm:cxn modelId="{55FB5755-C8B9-4D70-9542-719D5373BA90}" type="presParOf" srcId="{605E8D55-E61B-443B-AD47-4A9FB89DABF9}" destId="{EAE44C6F-24FA-4A43-A675-BA17BD16EE1F}" srcOrd="6" destOrd="0" presId="urn:microsoft.com/office/officeart/2005/8/layout/default"/>
    <dgm:cxn modelId="{C76CD8EB-465B-49DC-A512-2400F4548DD4}" type="presParOf" srcId="{605E8D55-E61B-443B-AD47-4A9FB89DABF9}" destId="{3A2BE9A3-E1FE-42D8-9ADE-52CDE78EF253}" srcOrd="7" destOrd="0" presId="urn:microsoft.com/office/officeart/2005/8/layout/default"/>
    <dgm:cxn modelId="{CB578379-DBB0-4BF0-9F21-B5673D0EF4BC}" type="presParOf" srcId="{605E8D55-E61B-443B-AD47-4A9FB89DABF9}" destId="{44B3B809-3CCF-41E6-9932-78C6872B7707}"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24225A-1DD5-4CEB-8F78-4A1F52401168}" type="doc">
      <dgm:prSet loTypeId="urn:microsoft.com/office/officeart/2005/8/layout/vProcess5" loCatId="process" qsTypeId="urn:microsoft.com/office/officeart/2005/8/quickstyle/simple4#2" qsCatId="simple" csTypeId="urn:microsoft.com/office/officeart/2005/8/colors/accent2_2#1" csCatId="accent2" phldr="1"/>
      <dgm:spPr/>
      <dgm:t>
        <a:bodyPr/>
        <a:lstStyle/>
        <a:p>
          <a:endParaRPr lang="en-US"/>
        </a:p>
      </dgm:t>
    </dgm:pt>
    <dgm:pt modelId="{635D7CAA-4D17-4568-BA3A-80A37DB20D15}">
      <dgm:prSet custT="1"/>
      <dgm:spPr/>
      <dgm:t>
        <a:bodyPr/>
        <a:lstStyle/>
        <a:p>
          <a:r>
            <a:rPr lang="en-US" sz="2400" dirty="0">
              <a:latin typeface="Arial" panose="020B0604020202020204" pitchFamily="34" charset="0"/>
              <a:cs typeface="Arial" panose="020B0604020202020204" pitchFamily="34" charset="0"/>
            </a:rPr>
            <a:t>The Edinburgh Perinatal Depression Scale (EPDS) was developed in 1987.</a:t>
          </a:r>
        </a:p>
      </dgm:t>
    </dgm:pt>
    <dgm:pt modelId="{87DFD241-DF41-489D-BB5A-87AF60CB6184}" type="parTrans" cxnId="{C9A60DDE-4246-4638-93E0-370D1411DA33}">
      <dgm:prSet/>
      <dgm:spPr/>
      <dgm:t>
        <a:bodyPr/>
        <a:lstStyle/>
        <a:p>
          <a:endParaRPr lang="en-US"/>
        </a:p>
      </dgm:t>
    </dgm:pt>
    <dgm:pt modelId="{B42885F2-4B66-4730-95BF-316403DBD261}" type="sibTrans" cxnId="{C9A60DDE-4246-4638-93E0-370D1411DA33}">
      <dgm:prSet/>
      <dgm:spPr>
        <a:solidFill>
          <a:schemeClr val="tx1">
            <a:alpha val="90000"/>
          </a:schemeClr>
        </a:solidFill>
      </dgm:spPr>
      <dgm:t>
        <a:bodyPr/>
        <a:lstStyle/>
        <a:p>
          <a:endParaRPr lang="en-US" dirty="0"/>
        </a:p>
      </dgm:t>
    </dgm:pt>
    <dgm:pt modelId="{CC32A1CC-DCBA-4E86-B471-32830662AFA4}">
      <dgm:prSet custT="1"/>
      <dgm:spPr/>
      <dgm:t>
        <a:bodyPr/>
        <a:lstStyle/>
        <a:p>
          <a:r>
            <a:rPr lang="en-US" sz="2400" b="0" i="0" dirty="0">
              <a:latin typeface="Arial" panose="020B0604020202020204" pitchFamily="34" charset="0"/>
              <a:cs typeface="Arial" panose="020B0604020202020204" pitchFamily="34" charset="0"/>
            </a:rPr>
            <a:t>The EPDS is a self-rating scale, which means you will ask parents to complete it during a visit. </a:t>
          </a:r>
          <a:endParaRPr lang="en-US" sz="2400" dirty="0">
            <a:latin typeface="Arial" panose="020B0604020202020204" pitchFamily="34" charset="0"/>
            <a:cs typeface="Arial" panose="020B0604020202020204" pitchFamily="34" charset="0"/>
          </a:endParaRPr>
        </a:p>
      </dgm:t>
    </dgm:pt>
    <dgm:pt modelId="{563FABA5-9D3B-4456-91AD-FE74A6DDA9DD}" type="parTrans" cxnId="{4E5EDA08-E622-45CB-A534-78993106C73B}">
      <dgm:prSet/>
      <dgm:spPr/>
      <dgm:t>
        <a:bodyPr/>
        <a:lstStyle/>
        <a:p>
          <a:endParaRPr lang="en-US"/>
        </a:p>
      </dgm:t>
    </dgm:pt>
    <dgm:pt modelId="{25157A14-FD30-4526-80BF-1029C483FEDB}" type="sibTrans" cxnId="{4E5EDA08-E622-45CB-A534-78993106C73B}">
      <dgm:prSet/>
      <dgm:spPr/>
      <dgm:t>
        <a:bodyPr/>
        <a:lstStyle/>
        <a:p>
          <a:endParaRPr lang="en-US"/>
        </a:p>
      </dgm:t>
    </dgm:pt>
    <dgm:pt modelId="{4AD0897F-0D9E-4586-A21A-43079D86C94F}" type="pres">
      <dgm:prSet presAssocID="{D924225A-1DD5-4CEB-8F78-4A1F52401168}" presName="outerComposite" presStyleCnt="0">
        <dgm:presLayoutVars>
          <dgm:chMax val="5"/>
          <dgm:dir/>
          <dgm:resizeHandles val="exact"/>
        </dgm:presLayoutVars>
      </dgm:prSet>
      <dgm:spPr/>
    </dgm:pt>
    <dgm:pt modelId="{F837E01C-BF69-4B22-A562-7EF59184897D}" type="pres">
      <dgm:prSet presAssocID="{D924225A-1DD5-4CEB-8F78-4A1F52401168}" presName="dummyMaxCanvas" presStyleCnt="0">
        <dgm:presLayoutVars/>
      </dgm:prSet>
      <dgm:spPr/>
    </dgm:pt>
    <dgm:pt modelId="{4009AFDF-94CA-45B1-90E9-6B1CCA9164CF}" type="pres">
      <dgm:prSet presAssocID="{D924225A-1DD5-4CEB-8F78-4A1F52401168}" presName="TwoNodes_1" presStyleLbl="node1" presStyleIdx="0" presStyleCnt="2" custLinFactNeighborY="-28490">
        <dgm:presLayoutVars>
          <dgm:bulletEnabled val="1"/>
        </dgm:presLayoutVars>
      </dgm:prSet>
      <dgm:spPr/>
    </dgm:pt>
    <dgm:pt modelId="{234B98F4-5796-4783-94E9-40920E630F11}" type="pres">
      <dgm:prSet presAssocID="{D924225A-1DD5-4CEB-8F78-4A1F52401168}" presName="TwoNodes_2" presStyleLbl="node1" presStyleIdx="1" presStyleCnt="2">
        <dgm:presLayoutVars>
          <dgm:bulletEnabled val="1"/>
        </dgm:presLayoutVars>
      </dgm:prSet>
      <dgm:spPr/>
    </dgm:pt>
    <dgm:pt modelId="{DE783923-E09E-47F2-8165-0B4F8EDC0004}" type="pres">
      <dgm:prSet presAssocID="{D924225A-1DD5-4CEB-8F78-4A1F52401168}" presName="TwoConn_1-2" presStyleLbl="fgAccFollowNode1" presStyleIdx="0" presStyleCnt="1">
        <dgm:presLayoutVars>
          <dgm:bulletEnabled val="1"/>
        </dgm:presLayoutVars>
      </dgm:prSet>
      <dgm:spPr/>
    </dgm:pt>
    <dgm:pt modelId="{EF42E8DB-C8E8-4B07-9E57-51B9805C715B}" type="pres">
      <dgm:prSet presAssocID="{D924225A-1DD5-4CEB-8F78-4A1F52401168}" presName="TwoNodes_1_text" presStyleLbl="node1" presStyleIdx="1" presStyleCnt="2">
        <dgm:presLayoutVars>
          <dgm:bulletEnabled val="1"/>
        </dgm:presLayoutVars>
      </dgm:prSet>
      <dgm:spPr/>
    </dgm:pt>
    <dgm:pt modelId="{AD62E882-CFE9-4A9C-8388-E5815931A308}" type="pres">
      <dgm:prSet presAssocID="{D924225A-1DD5-4CEB-8F78-4A1F52401168}" presName="TwoNodes_2_text" presStyleLbl="node1" presStyleIdx="1" presStyleCnt="2">
        <dgm:presLayoutVars>
          <dgm:bulletEnabled val="1"/>
        </dgm:presLayoutVars>
      </dgm:prSet>
      <dgm:spPr/>
    </dgm:pt>
  </dgm:ptLst>
  <dgm:cxnLst>
    <dgm:cxn modelId="{4E5EDA08-E622-45CB-A534-78993106C73B}" srcId="{D924225A-1DD5-4CEB-8F78-4A1F52401168}" destId="{CC32A1CC-DCBA-4E86-B471-32830662AFA4}" srcOrd="1" destOrd="0" parTransId="{563FABA5-9D3B-4456-91AD-FE74A6DDA9DD}" sibTransId="{25157A14-FD30-4526-80BF-1029C483FEDB}"/>
    <dgm:cxn modelId="{0FE9040C-68FF-4380-9C8D-9222428C27AA}" type="presOf" srcId="{CC32A1CC-DCBA-4E86-B471-32830662AFA4}" destId="{AD62E882-CFE9-4A9C-8388-E5815931A308}" srcOrd="1" destOrd="0" presId="urn:microsoft.com/office/officeart/2005/8/layout/vProcess5"/>
    <dgm:cxn modelId="{4F453F1A-ADCA-42DE-BE49-555804E398C4}" type="presOf" srcId="{B42885F2-4B66-4730-95BF-316403DBD261}" destId="{DE783923-E09E-47F2-8165-0B4F8EDC0004}" srcOrd="0" destOrd="0" presId="urn:microsoft.com/office/officeart/2005/8/layout/vProcess5"/>
    <dgm:cxn modelId="{3F42601E-1C08-46B2-9153-7D1E6693B380}" type="presOf" srcId="{D924225A-1DD5-4CEB-8F78-4A1F52401168}" destId="{4AD0897F-0D9E-4586-A21A-43079D86C94F}" srcOrd="0" destOrd="0" presId="urn:microsoft.com/office/officeart/2005/8/layout/vProcess5"/>
    <dgm:cxn modelId="{9132DF6C-437A-46E5-A7A9-F71C203FA619}" type="presOf" srcId="{635D7CAA-4D17-4568-BA3A-80A37DB20D15}" destId="{4009AFDF-94CA-45B1-90E9-6B1CCA9164CF}" srcOrd="0" destOrd="0" presId="urn:microsoft.com/office/officeart/2005/8/layout/vProcess5"/>
    <dgm:cxn modelId="{E8595D57-22A8-4C5B-983F-4F5FC782D533}" type="presOf" srcId="{635D7CAA-4D17-4568-BA3A-80A37DB20D15}" destId="{EF42E8DB-C8E8-4B07-9E57-51B9805C715B}" srcOrd="1" destOrd="0" presId="urn:microsoft.com/office/officeart/2005/8/layout/vProcess5"/>
    <dgm:cxn modelId="{FE64FDC4-8C08-43BC-8F42-E4CAC969FA7F}" type="presOf" srcId="{CC32A1CC-DCBA-4E86-B471-32830662AFA4}" destId="{234B98F4-5796-4783-94E9-40920E630F11}" srcOrd="0" destOrd="0" presId="urn:microsoft.com/office/officeart/2005/8/layout/vProcess5"/>
    <dgm:cxn modelId="{C9A60DDE-4246-4638-93E0-370D1411DA33}" srcId="{D924225A-1DD5-4CEB-8F78-4A1F52401168}" destId="{635D7CAA-4D17-4568-BA3A-80A37DB20D15}" srcOrd="0" destOrd="0" parTransId="{87DFD241-DF41-489D-BB5A-87AF60CB6184}" sibTransId="{B42885F2-4B66-4730-95BF-316403DBD261}"/>
    <dgm:cxn modelId="{D1939E51-48AC-4616-AF91-E1599F9A4581}" type="presParOf" srcId="{4AD0897F-0D9E-4586-A21A-43079D86C94F}" destId="{F837E01C-BF69-4B22-A562-7EF59184897D}" srcOrd="0" destOrd="0" presId="urn:microsoft.com/office/officeart/2005/8/layout/vProcess5"/>
    <dgm:cxn modelId="{460B2AB7-087C-46BB-8A19-B6F501E4B9B8}" type="presParOf" srcId="{4AD0897F-0D9E-4586-A21A-43079D86C94F}" destId="{4009AFDF-94CA-45B1-90E9-6B1CCA9164CF}" srcOrd="1" destOrd="0" presId="urn:microsoft.com/office/officeart/2005/8/layout/vProcess5"/>
    <dgm:cxn modelId="{32942BC0-606A-49D9-B124-16C1A674DED0}" type="presParOf" srcId="{4AD0897F-0D9E-4586-A21A-43079D86C94F}" destId="{234B98F4-5796-4783-94E9-40920E630F11}" srcOrd="2" destOrd="0" presId="urn:microsoft.com/office/officeart/2005/8/layout/vProcess5"/>
    <dgm:cxn modelId="{C294DCC3-515C-4C18-A3DB-2BDA7A58BDF4}" type="presParOf" srcId="{4AD0897F-0D9E-4586-A21A-43079D86C94F}" destId="{DE783923-E09E-47F2-8165-0B4F8EDC0004}" srcOrd="3" destOrd="0" presId="urn:microsoft.com/office/officeart/2005/8/layout/vProcess5"/>
    <dgm:cxn modelId="{47011C7D-8735-4707-BA50-7AE29087DB26}" type="presParOf" srcId="{4AD0897F-0D9E-4586-A21A-43079D86C94F}" destId="{EF42E8DB-C8E8-4B07-9E57-51B9805C715B}" srcOrd="4" destOrd="0" presId="urn:microsoft.com/office/officeart/2005/8/layout/vProcess5"/>
    <dgm:cxn modelId="{71B6849D-BFAC-416C-80D7-D5D7B939B506}" type="presParOf" srcId="{4AD0897F-0D9E-4586-A21A-43079D86C94F}" destId="{AD62E882-CFE9-4A9C-8388-E5815931A308}"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08DC4-0676-4F14-8E13-5641A6BFCC80}">
      <dsp:nvSpPr>
        <dsp:cNvPr id="0" name=""/>
        <dsp:cNvSpPr/>
      </dsp:nvSpPr>
      <dsp:spPr>
        <a:xfrm>
          <a:off x="0" y="0"/>
          <a:ext cx="3286125" cy="435133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711200">
            <a:lnSpc>
              <a:spcPct val="90000"/>
            </a:lnSpc>
            <a:spcBef>
              <a:spcPct val="0"/>
            </a:spcBef>
            <a:spcAft>
              <a:spcPct val="35000"/>
            </a:spcAft>
            <a:buNone/>
          </a:pPr>
          <a:r>
            <a:rPr lang="en-US" sz="1600" b="1" i="0" kern="1200" dirty="0"/>
            <a:t>Baby Blues: </a:t>
          </a:r>
          <a:r>
            <a:rPr lang="en-US" sz="1600" b="0" i="0" kern="1200" dirty="0"/>
            <a:t>Very common. A temporary hormonal dip that brings tears, mood swings, and overwhelm in the first couple weeks. It usually fades on its own.</a:t>
          </a:r>
          <a:endParaRPr lang="en-US" sz="1600" kern="1200" dirty="0"/>
        </a:p>
      </dsp:txBody>
      <dsp:txXfrm>
        <a:off x="0" y="1653508"/>
        <a:ext cx="3286125" cy="2610802"/>
      </dsp:txXfrm>
    </dsp:sp>
    <dsp:sp modelId="{EB709D58-DF43-4A44-9273-271956CD891A}">
      <dsp:nvSpPr>
        <dsp:cNvPr id="0" name=""/>
        <dsp:cNvSpPr/>
      </dsp:nvSpPr>
      <dsp:spPr>
        <a:xfrm>
          <a:off x="990361" y="435133"/>
          <a:ext cx="1305401" cy="1305401"/>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dirty="0"/>
            <a:t>1</a:t>
          </a:r>
        </a:p>
      </dsp:txBody>
      <dsp:txXfrm>
        <a:off x="1181533" y="626305"/>
        <a:ext cx="923057" cy="923057"/>
      </dsp:txXfrm>
    </dsp:sp>
    <dsp:sp modelId="{D3F7A770-8FD8-4AC8-A0DA-B370A409712E}">
      <dsp:nvSpPr>
        <dsp:cNvPr id="0" name=""/>
        <dsp:cNvSpPr/>
      </dsp:nvSpPr>
      <dsp:spPr>
        <a:xfrm>
          <a:off x="0" y="4351266"/>
          <a:ext cx="3286125" cy="72"/>
        </a:xfrm>
        <a:prstGeom prst="rect">
          <a:avLst/>
        </a:prstGeom>
        <a:solidFill>
          <a:schemeClr val="accent4">
            <a:hueOff val="872471"/>
            <a:satOff val="1424"/>
            <a:lumOff val="-1412"/>
            <a:alphaOff val="0"/>
          </a:schemeClr>
        </a:solidFill>
        <a:ln w="12700" cap="flat" cmpd="sng" algn="ctr">
          <a:solidFill>
            <a:schemeClr val="accent4">
              <a:hueOff val="872471"/>
              <a:satOff val="1424"/>
              <a:lumOff val="-1412"/>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D3AA9DC-A6B5-4C1B-A874-4A1B10CD38CB}">
      <dsp:nvSpPr>
        <dsp:cNvPr id="0" name=""/>
        <dsp:cNvSpPr/>
      </dsp:nvSpPr>
      <dsp:spPr>
        <a:xfrm>
          <a:off x="3614737" y="0"/>
          <a:ext cx="3286125" cy="4351338"/>
        </a:xfrm>
        <a:prstGeom prst="rect">
          <a:avLst/>
        </a:prstGeom>
        <a:solidFill>
          <a:schemeClr val="accent4">
            <a:tint val="40000"/>
            <a:alpha val="90000"/>
            <a:hueOff val="1705453"/>
            <a:satOff val="-3548"/>
            <a:lumOff val="-648"/>
            <a:alphaOff val="0"/>
          </a:schemeClr>
        </a:solidFill>
        <a:ln w="12700" cap="flat" cmpd="sng" algn="ctr">
          <a:solidFill>
            <a:schemeClr val="accent4">
              <a:tint val="40000"/>
              <a:alpha val="90000"/>
              <a:hueOff val="1705453"/>
              <a:satOff val="-3548"/>
              <a:lumOff val="-6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711200">
            <a:lnSpc>
              <a:spcPct val="90000"/>
            </a:lnSpc>
            <a:spcBef>
              <a:spcPct val="0"/>
            </a:spcBef>
            <a:spcAft>
              <a:spcPct val="35000"/>
            </a:spcAft>
            <a:buNone/>
          </a:pPr>
          <a:r>
            <a:rPr lang="en-US" sz="1600" b="1" i="0" kern="1200" dirty="0"/>
            <a:t>Postpartum/Peripartum Depression: </a:t>
          </a:r>
          <a:r>
            <a:rPr lang="en-US" sz="1600" b="0" i="0" kern="1200" dirty="0"/>
            <a:t>Looks more like persistent sadness, low energy, or a caregiver having trouble bonding with their baby. It often lingers for months without support or treatment.</a:t>
          </a:r>
          <a:endParaRPr lang="en-US" sz="1600" kern="1200" dirty="0"/>
        </a:p>
      </dsp:txBody>
      <dsp:txXfrm>
        <a:off x="3614737" y="1653508"/>
        <a:ext cx="3286125" cy="2610802"/>
      </dsp:txXfrm>
    </dsp:sp>
    <dsp:sp modelId="{A28714CE-792E-435B-8433-6D74A3CFFBAD}">
      <dsp:nvSpPr>
        <dsp:cNvPr id="0" name=""/>
        <dsp:cNvSpPr/>
      </dsp:nvSpPr>
      <dsp:spPr>
        <a:xfrm>
          <a:off x="4605099" y="435133"/>
          <a:ext cx="1305401" cy="1305401"/>
        </a:xfrm>
        <a:prstGeom prst="ellipse">
          <a:avLst/>
        </a:prstGeom>
        <a:solidFill>
          <a:schemeClr val="accent4">
            <a:hueOff val="1744942"/>
            <a:satOff val="2849"/>
            <a:lumOff val="-2823"/>
            <a:alphaOff val="0"/>
          </a:schemeClr>
        </a:solidFill>
        <a:ln w="12700" cap="flat" cmpd="sng" algn="ctr">
          <a:solidFill>
            <a:schemeClr val="accent4">
              <a:hueOff val="1744942"/>
              <a:satOff val="2849"/>
              <a:lumOff val="-2823"/>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dirty="0"/>
            <a:t>2</a:t>
          </a:r>
        </a:p>
      </dsp:txBody>
      <dsp:txXfrm>
        <a:off x="4796271" y="626305"/>
        <a:ext cx="923057" cy="923057"/>
      </dsp:txXfrm>
    </dsp:sp>
    <dsp:sp modelId="{5A1C6DB5-7E8E-495C-9D5B-675EDF4BC5DC}">
      <dsp:nvSpPr>
        <dsp:cNvPr id="0" name=""/>
        <dsp:cNvSpPr/>
      </dsp:nvSpPr>
      <dsp:spPr>
        <a:xfrm>
          <a:off x="3614737" y="4351266"/>
          <a:ext cx="3286125" cy="72"/>
        </a:xfrm>
        <a:prstGeom prst="rect">
          <a:avLst/>
        </a:prstGeom>
        <a:solidFill>
          <a:schemeClr val="accent4">
            <a:hueOff val="2617414"/>
            <a:satOff val="4273"/>
            <a:lumOff val="-4235"/>
            <a:alphaOff val="0"/>
          </a:schemeClr>
        </a:solidFill>
        <a:ln w="12700" cap="flat" cmpd="sng" algn="ctr">
          <a:solidFill>
            <a:schemeClr val="accent4">
              <a:hueOff val="2617414"/>
              <a:satOff val="4273"/>
              <a:lumOff val="-4235"/>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05642742-958A-462C-93AA-C9153CCA753D}">
      <dsp:nvSpPr>
        <dsp:cNvPr id="0" name=""/>
        <dsp:cNvSpPr/>
      </dsp:nvSpPr>
      <dsp:spPr>
        <a:xfrm>
          <a:off x="7229475" y="0"/>
          <a:ext cx="3286125" cy="4351338"/>
        </a:xfrm>
        <a:prstGeom prst="rect">
          <a:avLst/>
        </a:prstGeom>
        <a:solidFill>
          <a:schemeClr val="accent4">
            <a:tint val="40000"/>
            <a:alpha val="90000"/>
            <a:hueOff val="3410907"/>
            <a:satOff val="-7097"/>
            <a:lumOff val="-1296"/>
            <a:alphaOff val="0"/>
          </a:schemeClr>
        </a:solidFill>
        <a:ln w="12700" cap="flat" cmpd="sng" algn="ctr">
          <a:solidFill>
            <a:schemeClr val="accent4">
              <a:tint val="40000"/>
              <a:alpha val="90000"/>
              <a:hueOff val="3410907"/>
              <a:satOff val="-7097"/>
              <a:lumOff val="-129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711200">
            <a:lnSpc>
              <a:spcPct val="90000"/>
            </a:lnSpc>
            <a:spcBef>
              <a:spcPct val="0"/>
            </a:spcBef>
            <a:spcAft>
              <a:spcPct val="35000"/>
            </a:spcAft>
            <a:buNone/>
          </a:pPr>
          <a:r>
            <a:rPr lang="en-US" sz="1600" b="1" i="0" kern="1200" dirty="0"/>
            <a:t>Postpartum Anxiety:</a:t>
          </a:r>
          <a:r>
            <a:rPr lang="en-US" sz="1600" b="0" i="0" kern="1200" dirty="0"/>
            <a:t> Instead of deep sadness, it shows up as relentless worry. </a:t>
          </a:r>
          <a:r>
            <a:rPr lang="en-US" sz="1600" kern="1200" dirty="0"/>
            <a:t>Caregivers </a:t>
          </a:r>
          <a:r>
            <a:rPr lang="en-US" sz="1600" b="0" i="0" kern="1200" dirty="0"/>
            <a:t>might feel irritable and unable to sleep or relax—even when their baby is safe. </a:t>
          </a:r>
          <a:endParaRPr lang="en-US" sz="1600" kern="1200" dirty="0"/>
        </a:p>
      </dsp:txBody>
      <dsp:txXfrm>
        <a:off x="7229475" y="1653508"/>
        <a:ext cx="3286125" cy="2610802"/>
      </dsp:txXfrm>
    </dsp:sp>
    <dsp:sp modelId="{EA708EBA-F5BD-40D7-8AA7-BD8EA4EA3B2A}">
      <dsp:nvSpPr>
        <dsp:cNvPr id="0" name=""/>
        <dsp:cNvSpPr/>
      </dsp:nvSpPr>
      <dsp:spPr>
        <a:xfrm>
          <a:off x="8219836" y="435133"/>
          <a:ext cx="1305401" cy="1305401"/>
        </a:xfrm>
        <a:prstGeom prst="ellipse">
          <a:avLst/>
        </a:prstGeom>
        <a:solidFill>
          <a:schemeClr val="accent4">
            <a:hueOff val="3489885"/>
            <a:satOff val="5698"/>
            <a:lumOff val="-5646"/>
            <a:alphaOff val="0"/>
          </a:schemeClr>
        </a:solidFill>
        <a:ln w="12700" cap="flat" cmpd="sng" algn="ctr">
          <a:solidFill>
            <a:schemeClr val="accent4">
              <a:hueOff val="3489885"/>
              <a:satOff val="5698"/>
              <a:lumOff val="-5646"/>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dirty="0"/>
            <a:t>3</a:t>
          </a:r>
        </a:p>
      </dsp:txBody>
      <dsp:txXfrm>
        <a:off x="8411008" y="626305"/>
        <a:ext cx="923057" cy="923057"/>
      </dsp:txXfrm>
    </dsp:sp>
    <dsp:sp modelId="{58A1B797-A677-4C69-B8F2-BC11F1A1BAF7}">
      <dsp:nvSpPr>
        <dsp:cNvPr id="0" name=""/>
        <dsp:cNvSpPr/>
      </dsp:nvSpPr>
      <dsp:spPr>
        <a:xfrm>
          <a:off x="7229475" y="4351266"/>
          <a:ext cx="3286125" cy="72"/>
        </a:xfrm>
        <a:prstGeom prst="rect">
          <a:avLst/>
        </a:prstGeom>
        <a:solidFill>
          <a:schemeClr val="accent4">
            <a:hueOff val="4362356"/>
            <a:satOff val="7122"/>
            <a:lumOff val="-7058"/>
            <a:alphaOff val="0"/>
          </a:schemeClr>
        </a:solidFill>
        <a:ln w="12700" cap="flat" cmpd="sng" algn="ctr">
          <a:solidFill>
            <a:schemeClr val="accent4">
              <a:hueOff val="4362356"/>
              <a:satOff val="7122"/>
              <a:lumOff val="-7058"/>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49796-9DBE-41E9-8819-268EF297725F}">
      <dsp:nvSpPr>
        <dsp:cNvPr id="0" name=""/>
        <dsp:cNvSpPr/>
      </dsp:nvSpPr>
      <dsp:spPr>
        <a:xfrm>
          <a:off x="0" y="199702"/>
          <a:ext cx="2857996" cy="171479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Hormone shifts after birth.</a:t>
          </a:r>
          <a:endParaRPr lang="en-US" sz="2300" kern="1200" dirty="0"/>
        </a:p>
      </dsp:txBody>
      <dsp:txXfrm>
        <a:off x="0" y="199702"/>
        <a:ext cx="2857996" cy="1714797"/>
      </dsp:txXfrm>
    </dsp:sp>
    <dsp:sp modelId="{EA42E1D2-994B-4A7E-955C-85FF4B57AA8E}">
      <dsp:nvSpPr>
        <dsp:cNvPr id="0" name=""/>
        <dsp:cNvSpPr/>
      </dsp:nvSpPr>
      <dsp:spPr>
        <a:xfrm>
          <a:off x="3143795" y="199702"/>
          <a:ext cx="2857996" cy="1714797"/>
        </a:xfrm>
        <a:prstGeom prst="rect">
          <a:avLst/>
        </a:prstGeom>
        <a:solidFill>
          <a:schemeClr val="accent4">
            <a:hueOff val="1090589"/>
            <a:satOff val="1780"/>
            <a:lumOff val="-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Stressors: Health challenges; financial pressures; changes in relationships.</a:t>
          </a:r>
          <a:endParaRPr lang="en-US" sz="2300" kern="1200" dirty="0"/>
        </a:p>
      </dsp:txBody>
      <dsp:txXfrm>
        <a:off x="3143795" y="199702"/>
        <a:ext cx="2857996" cy="1714797"/>
      </dsp:txXfrm>
    </dsp:sp>
    <dsp:sp modelId="{09A9F4CE-F66B-4A5A-AEAC-19BC52963109}">
      <dsp:nvSpPr>
        <dsp:cNvPr id="0" name=""/>
        <dsp:cNvSpPr/>
      </dsp:nvSpPr>
      <dsp:spPr>
        <a:xfrm>
          <a:off x="6287591" y="199702"/>
          <a:ext cx="2857996" cy="1714797"/>
        </a:xfrm>
        <a:prstGeom prst="rect">
          <a:avLst/>
        </a:prstGeom>
        <a:solidFill>
          <a:schemeClr val="accent4">
            <a:hueOff val="2181178"/>
            <a:satOff val="3561"/>
            <a:lumOff val="-35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Past pain: Miscarriage or pregnancy loss can heighten fears.</a:t>
          </a:r>
          <a:endParaRPr lang="en-US" sz="2300" kern="1200" dirty="0"/>
        </a:p>
      </dsp:txBody>
      <dsp:txXfrm>
        <a:off x="6287591" y="199702"/>
        <a:ext cx="2857996" cy="1714797"/>
      </dsp:txXfrm>
    </dsp:sp>
    <dsp:sp modelId="{EAE44C6F-24FA-4A43-A675-BA17BD16EE1F}">
      <dsp:nvSpPr>
        <dsp:cNvPr id="0" name=""/>
        <dsp:cNvSpPr/>
      </dsp:nvSpPr>
      <dsp:spPr>
        <a:xfrm>
          <a:off x="1610509" y="2174560"/>
          <a:ext cx="2857996" cy="1714797"/>
        </a:xfrm>
        <a:prstGeom prst="rect">
          <a:avLst/>
        </a:prstGeom>
        <a:solidFill>
          <a:schemeClr val="accent4">
            <a:hueOff val="3271767"/>
            <a:satOff val="5341"/>
            <a:lumOff val="-5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A history of anxiety or depression.</a:t>
          </a:r>
          <a:endParaRPr lang="en-US" sz="2300" kern="1200" dirty="0"/>
        </a:p>
      </dsp:txBody>
      <dsp:txXfrm>
        <a:off x="1610509" y="2174560"/>
        <a:ext cx="2857996" cy="1714797"/>
      </dsp:txXfrm>
    </dsp:sp>
    <dsp:sp modelId="{44B3B809-3CCF-41E6-9932-78C6872B7707}">
      <dsp:nvSpPr>
        <dsp:cNvPr id="0" name=""/>
        <dsp:cNvSpPr/>
      </dsp:nvSpPr>
      <dsp:spPr>
        <a:xfrm>
          <a:off x="4715693" y="2200299"/>
          <a:ext cx="2857996" cy="1714797"/>
        </a:xfrm>
        <a:prstGeom prst="rect">
          <a:avLst/>
        </a:prstGeom>
        <a:solidFill>
          <a:schemeClr val="accent4">
            <a:hueOff val="4362356"/>
            <a:satOff val="7122"/>
            <a:lumOff val="-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Changes in breastfeeding—especially during weaning.</a:t>
          </a:r>
          <a:endParaRPr lang="en-US" sz="2300" kern="1200" dirty="0"/>
        </a:p>
      </dsp:txBody>
      <dsp:txXfrm>
        <a:off x="4715693" y="2200299"/>
        <a:ext cx="2857996" cy="1714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9AFDF-94CA-45B1-90E9-6B1CCA9164CF}">
      <dsp:nvSpPr>
        <dsp:cNvPr id="0" name=""/>
        <dsp:cNvSpPr/>
      </dsp:nvSpPr>
      <dsp:spPr>
        <a:xfrm>
          <a:off x="0" y="0"/>
          <a:ext cx="7774032" cy="1337310"/>
        </a:xfrm>
        <a:prstGeom prst="roundRect">
          <a:avLst>
            <a:gd name="adj" fmla="val 10000"/>
          </a:avLst>
        </a:prstGeom>
        <a:solidFill>
          <a:schemeClr val="accent2">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The Edinburgh Perinatal Depression Scale (EPDS) was developed in 1987.</a:t>
          </a:r>
        </a:p>
      </dsp:txBody>
      <dsp:txXfrm>
        <a:off x="39168" y="39168"/>
        <a:ext cx="6391818" cy="1258974"/>
      </dsp:txXfrm>
    </dsp:sp>
    <dsp:sp modelId="{234B98F4-5796-4783-94E9-40920E630F11}">
      <dsp:nvSpPr>
        <dsp:cNvPr id="0" name=""/>
        <dsp:cNvSpPr/>
      </dsp:nvSpPr>
      <dsp:spPr>
        <a:xfrm>
          <a:off x="1371887" y="1634489"/>
          <a:ext cx="7774032" cy="1337310"/>
        </a:xfrm>
        <a:prstGeom prst="roundRect">
          <a:avLst>
            <a:gd name="adj" fmla="val 10000"/>
          </a:avLst>
        </a:prstGeom>
        <a:solidFill>
          <a:schemeClr val="accent2">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latin typeface="Arial" panose="020B0604020202020204" pitchFamily="34" charset="0"/>
              <a:cs typeface="Arial" panose="020B0604020202020204" pitchFamily="34" charset="0"/>
            </a:rPr>
            <a:t>The EPDS is a self-rating scale, which means you will ask parents to complete it during a visit. </a:t>
          </a:r>
          <a:endParaRPr lang="en-US" sz="2400" kern="1200" dirty="0">
            <a:latin typeface="Arial" panose="020B0604020202020204" pitchFamily="34" charset="0"/>
            <a:cs typeface="Arial" panose="020B0604020202020204" pitchFamily="34" charset="0"/>
          </a:endParaRPr>
        </a:p>
      </dsp:txBody>
      <dsp:txXfrm>
        <a:off x="1411055" y="1673657"/>
        <a:ext cx="5454556" cy="1258974"/>
      </dsp:txXfrm>
    </dsp:sp>
    <dsp:sp modelId="{DE783923-E09E-47F2-8165-0B4F8EDC0004}">
      <dsp:nvSpPr>
        <dsp:cNvPr id="0" name=""/>
        <dsp:cNvSpPr/>
      </dsp:nvSpPr>
      <dsp:spPr>
        <a:xfrm>
          <a:off x="6904780" y="1051274"/>
          <a:ext cx="869251" cy="869251"/>
        </a:xfrm>
        <a:prstGeom prst="downArrow">
          <a:avLst>
            <a:gd name="adj1" fmla="val 55000"/>
            <a:gd name="adj2" fmla="val 45000"/>
          </a:avLst>
        </a:prstGeom>
        <a:solidFill>
          <a:schemeClr val="tx1">
            <a:alpha val="90000"/>
          </a:schemeClr>
        </a:solidFill>
        <a:ln w="12700" cap="flat"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7100361" y="1051274"/>
        <a:ext cx="478089" cy="654111"/>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8EFF12-C477-20A8-02D8-E0A2B89DE9ED}"/>
              </a:ext>
            </a:extLst>
          </p:cNvPr>
          <p:cNvSpPr>
            <a:spLocks noGrp="1"/>
          </p:cNvSpPr>
          <p:nvPr>
            <p:ph type="hdr" sz="quarter"/>
          </p:nvPr>
        </p:nvSpPr>
        <p:spPr>
          <a:xfrm>
            <a:off x="0" y="0"/>
            <a:ext cx="4160520" cy="366713"/>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E91FA2E-7EF1-B486-672B-D48F2B30303B}"/>
              </a:ext>
            </a:extLst>
          </p:cNvPr>
          <p:cNvSpPr>
            <a:spLocks noGrp="1"/>
          </p:cNvSpPr>
          <p:nvPr>
            <p:ph type="dt" sz="quarter" idx="1"/>
          </p:nvPr>
        </p:nvSpPr>
        <p:spPr>
          <a:xfrm>
            <a:off x="5438458" y="0"/>
            <a:ext cx="4160520" cy="366713"/>
          </a:xfrm>
          <a:prstGeom prst="rect">
            <a:avLst/>
          </a:prstGeom>
        </p:spPr>
        <p:txBody>
          <a:bodyPr vert="horz" lIns="91440" tIns="45720" rIns="91440" bIns="45720" rtlCol="0"/>
          <a:lstStyle>
            <a:lvl1pPr algn="r">
              <a:defRPr sz="1200"/>
            </a:lvl1pPr>
          </a:lstStyle>
          <a:p>
            <a:fld id="{75AFC804-938A-43B2-A2B1-9B5B37331056}" type="datetimeFigureOut">
              <a:rPr lang="en-US" smtClean="0"/>
              <a:t>9/11/2026</a:t>
            </a:fld>
            <a:endParaRPr lang="en-US" dirty="0"/>
          </a:p>
        </p:txBody>
      </p:sp>
      <p:sp>
        <p:nvSpPr>
          <p:cNvPr id="4" name="Footer Placeholder 3">
            <a:extLst>
              <a:ext uri="{FF2B5EF4-FFF2-40B4-BE49-F238E27FC236}">
                <a16:creationId xmlns:a16="http://schemas.microsoft.com/office/drawing/2014/main" id="{6C009EAB-655C-F784-F52A-953AC2DA87A5}"/>
              </a:ext>
            </a:extLst>
          </p:cNvPr>
          <p:cNvSpPr>
            <a:spLocks noGrp="1"/>
          </p:cNvSpPr>
          <p:nvPr>
            <p:ph type="ftr" sz="quarter" idx="2"/>
          </p:nvPr>
        </p:nvSpPr>
        <p:spPr>
          <a:xfrm>
            <a:off x="0" y="6948488"/>
            <a:ext cx="4160520" cy="36671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67F7DEE-503E-1ADB-C246-E45317757074}"/>
              </a:ext>
            </a:extLst>
          </p:cNvPr>
          <p:cNvSpPr>
            <a:spLocks noGrp="1"/>
          </p:cNvSpPr>
          <p:nvPr>
            <p:ph type="sldNum" sz="quarter" idx="3"/>
          </p:nvPr>
        </p:nvSpPr>
        <p:spPr>
          <a:xfrm>
            <a:off x="5438458" y="6948488"/>
            <a:ext cx="4160520" cy="366713"/>
          </a:xfrm>
          <a:prstGeom prst="rect">
            <a:avLst/>
          </a:prstGeom>
        </p:spPr>
        <p:txBody>
          <a:bodyPr vert="horz" lIns="91440" tIns="45720" rIns="91440" bIns="45720" rtlCol="0" anchor="b"/>
          <a:lstStyle>
            <a:lvl1pPr algn="r">
              <a:defRPr sz="1200"/>
            </a:lvl1pPr>
          </a:lstStyle>
          <a:p>
            <a:fld id="{D197B90F-767B-4FAE-8C7C-235C0E5C1367}" type="slidenum">
              <a:rPr lang="en-US" smtClean="0"/>
              <a:t>‹#›</a:t>
            </a:fld>
            <a:endParaRPr lang="en-US" dirty="0"/>
          </a:p>
        </p:txBody>
      </p:sp>
    </p:spTree>
    <p:extLst>
      <p:ext uri="{BB962C8B-B14F-4D97-AF65-F5344CB8AC3E}">
        <p14:creationId xmlns:p14="http://schemas.microsoft.com/office/powerpoint/2010/main" val="1148820713"/>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1T05:55:41.409"/>
    </inkml:context>
    <inkml:brush xml:id="br0">
      <inkml:brushProperty name="width" value="0.05" units="cm"/>
      <inkml:brushProperty name="height" value="0.05" units="cm"/>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1T05:55:41.409"/>
    </inkml:context>
    <inkml:brush xml:id="br0">
      <inkml:brushProperty name="width" value="0.05" units="cm"/>
      <inkml:brushProperty name="height" value="0.05" units="cm"/>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1T05:55:41.409"/>
    </inkml:context>
    <inkml:brush xml:id="br0">
      <inkml:brushProperty name="width" value="0.05" units="cm"/>
      <inkml:brushProperty name="height" value="0.0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27527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438458" y="0"/>
            <a:ext cx="4160520" cy="275273"/>
          </a:xfrm>
          <a:prstGeom prst="rect">
            <a:avLst/>
          </a:prstGeom>
        </p:spPr>
        <p:txBody>
          <a:bodyPr vert="horz" lIns="91440" tIns="45720" rIns="91440" bIns="45720" rtlCol="0"/>
          <a:lstStyle>
            <a:lvl1pPr algn="r">
              <a:defRPr sz="1200"/>
            </a:lvl1pPr>
          </a:lstStyle>
          <a:p>
            <a:fld id="{5282F153-3F37-0F45-9E97-73ACFA13230C}" type="datetimeFigureOut">
              <a:rPr lang="en-US"/>
              <a:t>9/11/2026</a:t>
            </a:fld>
            <a:endParaRPr lang="en-US" dirty="0"/>
          </a:p>
        </p:txBody>
      </p:sp>
      <p:sp>
        <p:nvSpPr>
          <p:cNvPr id="4" name="Slide Image Placeholder 3"/>
          <p:cNvSpPr>
            <a:spLocks noGrp="1" noRot="1" noChangeAspect="1"/>
          </p:cNvSpPr>
          <p:nvPr>
            <p:ph type="sldImg" idx="2"/>
          </p:nvPr>
        </p:nvSpPr>
        <p:spPr>
          <a:xfrm>
            <a:off x="3154363" y="685800"/>
            <a:ext cx="3292475" cy="18526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60120" y="2640331"/>
            <a:ext cx="7680960" cy="877163"/>
          </a:xfrm>
          <a:prstGeom prst="rect">
            <a:avLst/>
          </a:prstGeom>
        </p:spPr>
        <p:txBody>
          <a:bodyPr vert="horz" lIns="91440" tIns="45720" rIns="91440" bIns="4572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5211127"/>
            <a:ext cx="4160520" cy="27527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438458" y="5211127"/>
            <a:ext cx="4160520" cy="275273"/>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dirty="0"/>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000" kern="1200">
        <a:solidFill>
          <a:schemeClr val="tx1"/>
        </a:solidFill>
        <a:latin typeface="Georgia" panose="02040502050405020303" pitchFamily="18" charset="0"/>
        <a:ea typeface="+mn-ea"/>
        <a:cs typeface="Arial" panose="020B0604020202020204" pitchFamily="34" charset="0"/>
      </a:defRPr>
    </a:lvl1pPr>
    <a:lvl2pPr marL="457200" algn="l" defTabSz="914400" rtl="0" eaLnBrk="1" latinLnBrk="0" hangingPunct="1">
      <a:defRPr sz="1000" kern="1200">
        <a:solidFill>
          <a:schemeClr val="tx1"/>
        </a:solidFill>
        <a:latin typeface="Georgia" panose="02040502050405020303" pitchFamily="18" charset="0"/>
        <a:ea typeface="+mn-ea"/>
        <a:cs typeface="Arial" panose="020B0604020202020204" pitchFamily="34" charset="0"/>
      </a:defRPr>
    </a:lvl2pPr>
    <a:lvl3pPr marL="914400" algn="l" defTabSz="914400" rtl="0" eaLnBrk="1" latinLnBrk="0" hangingPunct="1">
      <a:defRPr sz="1100" kern="1200">
        <a:solidFill>
          <a:schemeClr val="tx1"/>
        </a:solidFill>
        <a:latin typeface="Georgia" panose="02040502050405020303" pitchFamily="18" charset="0"/>
        <a:ea typeface="+mn-ea"/>
        <a:cs typeface="Arial" panose="020B0604020202020204" pitchFamily="34" charset="0"/>
      </a:defRPr>
    </a:lvl3pPr>
    <a:lvl4pPr marL="1371600" algn="l" defTabSz="914400" rtl="0" eaLnBrk="1" latinLnBrk="0" hangingPunct="1">
      <a:defRPr sz="1000" kern="1200">
        <a:solidFill>
          <a:schemeClr val="tx1"/>
        </a:solidFill>
        <a:latin typeface="Georgia" panose="02040502050405020303" pitchFamily="18" charset="0"/>
        <a:ea typeface="+mn-ea"/>
        <a:cs typeface="Arial" panose="020B0604020202020204" pitchFamily="34" charset="0"/>
      </a:defRPr>
    </a:lvl4pPr>
    <a:lvl5pPr marL="1828800" algn="l" defTabSz="914400" rtl="0" eaLnBrk="1" latinLnBrk="0" hangingPunct="1">
      <a:defRPr sz="1000" kern="1200">
        <a:solidFill>
          <a:schemeClr val="tx1"/>
        </a:solidFill>
        <a:latin typeface="Georgia" panose="02040502050405020303" pitchFamily="18"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pubmed.ncbi.nlm.nih.gov/?term=Carlson+K&amp;cauthor_id=30085612" TargetMode="External"/><Relationship Id="rId13" Type="http://schemas.openxmlformats.org/officeDocument/2006/relationships/hyperlink" Target="https://pubmed.ncbi.nlm.nih.gov/?term=Siddiqui+W&amp;cauthor_id=30085612" TargetMode="External"/><Relationship Id="rId3" Type="http://schemas.openxmlformats.org/officeDocument/2006/relationships/hyperlink" Target="https://pubmed.ncbi.nlm.nih.gov/?term=%22Guille%20C%22%5bAuthor%5d" TargetMode="External"/><Relationship Id="rId7" Type="http://schemas.openxmlformats.org/officeDocument/2006/relationships/hyperlink" Target="https://pubmed.ncbi.nlm.nih.gov/?term=%22Epperson%20CN%22%5bAuthor%5d" TargetMode="External"/><Relationship Id="rId12" Type="http://schemas.openxmlformats.org/officeDocument/2006/relationships/hyperlink" Target="https://pubmed.ncbi.nlm.nih.gov/30085612/#full-view-affiliation-2"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pubmed.ncbi.nlm.nih.gov/?term=%22Lifton%20CK%22%5bAuthor%5d" TargetMode="External"/><Relationship Id="rId11" Type="http://schemas.openxmlformats.org/officeDocument/2006/relationships/hyperlink" Target="https://pubmed.ncbi.nlm.nih.gov/?term=Azhar+Y&amp;cauthor_id=30085612" TargetMode="External"/><Relationship Id="rId5" Type="http://schemas.openxmlformats.org/officeDocument/2006/relationships/hyperlink" Target="https://pubmed.ncbi.nlm.nih.gov/?term=%22Fryml%20LD%22%5bAuthor%5d" TargetMode="External"/><Relationship Id="rId10" Type="http://schemas.openxmlformats.org/officeDocument/2006/relationships/hyperlink" Target="https://pubmed.ncbi.nlm.nih.gov/?term=Mughal+S&amp;cauthor_id=30085612" TargetMode="External"/><Relationship Id="rId4" Type="http://schemas.openxmlformats.org/officeDocument/2006/relationships/hyperlink" Target="https://pubmed.ncbi.nlm.nih.gov/?term=%22Newman%20R%22%5bAuthor%5d" TargetMode="External"/><Relationship Id="rId9" Type="http://schemas.openxmlformats.org/officeDocument/2006/relationships/hyperlink" Target="https://pubmed.ncbi.nlm.nih.gov/30085612/#full-view-affiliation-1"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sycnet.apa.org/doi/10.1037/t01756-00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secure-web.cisco.com/1-TvCsdUem60ganWf9yJKNVTv-v3tixrJjS6u5C6RjL_zClsq7lOMtgxo-vOzx7phYlfdnKep65lKZyiIDtiAZUb0fGvVw3dM_VaMZrHqC1mx_GJzgRhp5OPXMV1bHRIP_Sbl7dqYkUVUbupm9r4ngnf2aJjk7-CCOy2xJ-otsdDwwl_jHeiXCc3vgGs5xBpALGjrsFbKax8y4-x_TtIe9f-aBvjf1U1GniOW2AovaOYBONGYiWIIgyVCIK4OdA2AUepa87e7IR_c7APMlsCSHwEtiykHtRVYkLgkJLeLBpsaUgeNuee17uPpUh_phW7P_2m_2mDJzNjJBeltXqwUz2CEoj9yYYbENkJTTaaTJoBg4EEtciTon62sc6ryRpHHvd0NuEl3UztICabnlpl1lPcaxV-gNn4k-Mhu6XTaw5w/https%3A%2F%2Furldefense.com%2Fv3%2F__https%3A%2Fpubmed.ncbi.nlm.nih.gov%2F18041072%2F__%3B%21%21M0gZt9BicGig%21m-ztQjt12HXK50a4pAY-avbLv5jdUdwpkEbAAptYn8vHN_b47ycv-PyamO2Ja6p3kjf1PweyQfdJG8l23qRAfh5vXZUZiNiCyA%24"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mothersandbabiesprogram.org/"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0"/>
            <a:ext cx="7680960" cy="1785104"/>
          </a:xfrm>
        </p:spPr>
        <p:txBody>
          <a:bodyPr/>
          <a:lstStyle/>
          <a:p>
            <a:pPr marL="0" indent="0">
              <a:buFont typeface="Arial" panose="020B0604020202020204" pitchFamily="34" charset="0"/>
              <a:buNone/>
            </a:pPr>
            <a:r>
              <a:rPr lang="en-US" sz="1000" b="1" i="1" dirty="0">
                <a:solidFill>
                  <a:schemeClr val="tx1"/>
                </a:solidFill>
                <a:latin typeface="+mn-lt"/>
              </a:rPr>
              <a:t>The Edinburgh Postnatal Depression Scale: Screening for Depression and Anxiety was created by </a:t>
            </a:r>
            <a:r>
              <a:rPr kumimoji="0" lang="en-US" sz="1000" b="1" i="1" u="none" strike="noStrike" kern="0" cap="none" spc="0" normalizeH="0" baseline="0" noProof="0" dirty="0">
                <a:ln>
                  <a:noFill/>
                </a:ln>
                <a:solidFill>
                  <a:schemeClr val="tx1"/>
                </a:solidFill>
                <a:effectLst/>
                <a:uLnTx/>
                <a:uFillTx/>
                <a:latin typeface="Georgia" panose="02040502050405020303" pitchFamily="18" charset="0"/>
              </a:rPr>
              <a:t>Delreen Schmidt-Lenz, MSW,</a:t>
            </a:r>
            <a:r>
              <a:rPr kumimoji="0" lang="en-US" sz="1000" b="1" i="1" u="none" strike="noStrike" kern="0" cap="none" spc="0" normalizeH="0" noProof="0" dirty="0">
                <a:ln>
                  <a:noFill/>
                </a:ln>
                <a:solidFill>
                  <a:schemeClr val="tx1"/>
                </a:solidFill>
                <a:effectLst/>
                <a:uLnTx/>
                <a:uFillTx/>
                <a:latin typeface="Georgia" panose="02040502050405020303" pitchFamily="18" charset="0"/>
              </a:rPr>
              <a:t> LCSW, I/ECMH-C, </a:t>
            </a:r>
            <a:r>
              <a:rPr lang="en-US" sz="1000" b="1" kern="0" dirty="0">
                <a:solidFill>
                  <a:schemeClr val="tx1"/>
                </a:solidFill>
                <a:effectLst/>
                <a:latin typeface="Georgia" panose="02040502050405020303" pitchFamily="18" charset="0"/>
              </a:rPr>
              <a:t>MIECHV Project Lead, Infant &amp; Early Childhood Mental Health Consultation Project - July 2026</a:t>
            </a:r>
            <a:br>
              <a:rPr kumimoji="0" lang="en-US" sz="1000" b="1" i="0" u="none" strike="noStrike" kern="0" cap="none" spc="0" normalizeH="0" baseline="0" noProof="0" dirty="0">
                <a:ln>
                  <a:noFill/>
                </a:ln>
                <a:solidFill>
                  <a:srgbClr val="FFFFFF"/>
                </a:solidFill>
                <a:effectLst/>
                <a:uLnTx/>
                <a:uFillTx/>
              </a:rPr>
            </a:br>
            <a:endParaRPr kumimoji="0" lang="en-US" sz="1000" b="1" i="0" u="none" strike="noStrike" kern="0" cap="none" spc="0" normalizeH="0" baseline="0" noProof="0" dirty="0">
              <a:ln>
                <a:noFill/>
              </a:ln>
              <a:solidFill>
                <a:srgbClr val="FFFFFF"/>
              </a:solidFill>
              <a:effectLst/>
              <a:uLnTx/>
              <a:uFillTx/>
            </a:endParaRPr>
          </a:p>
          <a:p>
            <a:pPr marL="0" indent="0">
              <a:buFont typeface="Arial" panose="020B0604020202020204" pitchFamily="34" charset="0"/>
              <a:buNone/>
            </a:pPr>
            <a:endParaRPr lang="en-US" sz="1000" b="1" i="1" dirty="0">
              <a:latin typeface="+mn-lt"/>
            </a:endParaRPr>
          </a:p>
          <a:p>
            <a:pPr marL="171450" indent="-171450">
              <a:buFont typeface="Arial" panose="020B0604020202020204" pitchFamily="34" charset="0"/>
              <a:buChar char="•"/>
            </a:pPr>
            <a:r>
              <a:rPr lang="en-US" sz="1000" b="1" i="1" dirty="0">
                <a:latin typeface="+mn-lt"/>
              </a:rPr>
              <a:t>HRSA Language, Effective Date: 10.01.25 (Based on email from R. Chaney-Jones)</a:t>
            </a:r>
          </a:p>
          <a:p>
            <a:endParaRPr lang="en-US" sz="1000" i="1" dirty="0">
              <a:latin typeface="+mn-lt"/>
            </a:endParaRPr>
          </a:p>
          <a:p>
            <a:pPr marL="457200" lvl="1" indent="0">
              <a:buFontTx/>
              <a:buNone/>
            </a:pPr>
            <a:r>
              <a:rPr lang="en-US" sz="1000" i="1" dirty="0">
                <a:latin typeface="+mn-lt"/>
              </a:rPr>
              <a:t>This project is supported by the Health Resources and Services Administration (HRSA) of the United States Department of Health and Human Services (HHS) under Grant Number X1053621 and Grant Number X1055020 in the total award amounts of </a:t>
            </a:r>
            <a:r>
              <a:rPr lang="en-US" sz="1000" b="1" i="1" dirty="0">
                <a:latin typeface="+mn-lt"/>
              </a:rPr>
              <a:t>$11,942,558</a:t>
            </a:r>
            <a:r>
              <a:rPr lang="en-US" sz="1000" i="1" dirty="0">
                <a:latin typeface="+mn-lt"/>
              </a:rPr>
              <a:t> and </a:t>
            </a:r>
            <a:r>
              <a:rPr lang="en-US" sz="1000" b="1" i="1" dirty="0">
                <a:latin typeface="+mn-lt"/>
              </a:rPr>
              <a:t>$13,126,310</a:t>
            </a:r>
            <a:r>
              <a:rPr lang="en-US" sz="1000" i="1" dirty="0">
                <a:latin typeface="+mn-lt"/>
              </a:rPr>
              <a:t>, respectively, for the Maternal, Infant and Early Childhood Home Visiting Program, and 0% financed with nongovernmental sources. This information or content and conclusions are those of the author and should not be construed as the official position or policy of, nor should any endorsements be inferred by HRSA, HHS or the United States Government.</a:t>
            </a:r>
          </a:p>
          <a:p>
            <a:pPr marL="457200" lvl="1" indent="0">
              <a:buFontTx/>
              <a:buNone/>
            </a:pPr>
            <a:endParaRPr lang="en-US" sz="1000" i="1" dirty="0">
              <a:latin typeface="+mn-lt"/>
            </a:endParaRPr>
          </a:p>
          <a:p>
            <a:endParaRPr lang="en-US" sz="1000"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NOTE:</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To ensure fidelity, information for this training was derived directly from the following HRSA document: “</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
        <p:nvSpPr>
          <p:cNvPr id="4" name="Slide Number Placeholder 3"/>
          <p:cNvSpPr>
            <a:spLocks noGrp="1"/>
          </p:cNvSpPr>
          <p:nvPr>
            <p:ph type="sldNum" sz="quarter" idx="5"/>
          </p:nvPr>
        </p:nvSpPr>
        <p:spPr/>
        <p:txBody>
          <a:bodyPr/>
          <a:lstStyle/>
          <a:p>
            <a:pPr defTabSz="914325">
              <a:defRPr/>
            </a:pPr>
            <a:fld id="{C3C2B4BA-1FE1-454E-A30E-6A9E2AE4EFEC}" type="slidenum">
              <a:rPr lang="en-US">
                <a:solidFill>
                  <a:prstClr val="black"/>
                </a:solidFill>
                <a:latin typeface="Aptos" panose="02110004020202020204"/>
              </a:rPr>
              <a:pPr defTabSz="914325">
                <a:defRPr/>
              </a:pPr>
              <a:t>1</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356032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71800" y="411163"/>
            <a:ext cx="3657600" cy="2057400"/>
          </a:xfrm>
        </p:spPr>
        <p:txBody>
          <a:bodyPr/>
          <a:lstStyle/>
          <a:p>
            <a:endParaRPr lang="en-US" dirty="0"/>
          </a:p>
        </p:txBody>
      </p:sp>
      <p:sp>
        <p:nvSpPr>
          <p:cNvPr id="3" name="Notes Placeholder 2"/>
          <p:cNvSpPr>
            <a:spLocks noGrp="1"/>
          </p:cNvSpPr>
          <p:nvPr>
            <p:ph type="body" idx="1"/>
          </p:nvPr>
        </p:nvSpPr>
        <p:spPr>
          <a:xfrm>
            <a:off x="960120" y="2640331"/>
            <a:ext cx="7680960" cy="2862322"/>
          </a:xfrm>
        </p:spPr>
        <p:txBody>
          <a:bodyPr/>
          <a:lstStyle/>
          <a:p>
            <a:r>
              <a:rPr lang="en-US" dirty="0"/>
              <a:t>Overview:</a:t>
            </a:r>
          </a:p>
          <a:p>
            <a:r>
              <a:rPr lang="en-US" dirty="0"/>
              <a:t>An overview of the topics discussed in this training are as follows: </a:t>
            </a:r>
          </a:p>
          <a:p>
            <a:endParaRPr lang="en-US" dirty="0"/>
          </a:p>
          <a:p>
            <a:pPr marL="171450" indent="-171450">
              <a:buFont typeface="Arial" panose="020B0604020202020204" pitchFamily="34" charset="0"/>
              <a:buChar char="•"/>
            </a:pPr>
            <a:r>
              <a:rPr lang="en-US" dirty="0"/>
              <a:t>New FY ‘27 Program Performance Measure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Peripartum/Postpartum Depression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Peripartum/Postpartum Anxiety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 Edinburgh Postnatal Depression Scale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Edinburgh Postnatal Depression Scale: Anxiety Subset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Resources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References</a:t>
            </a:r>
          </a:p>
          <a:p>
            <a:endParaRPr lang="en-US" dirty="0"/>
          </a:p>
          <a:p>
            <a:endParaRPr lang="en-US" dirty="0"/>
          </a:p>
        </p:txBody>
      </p:sp>
      <p:sp>
        <p:nvSpPr>
          <p:cNvPr id="4" name="Slide Number Placeholder 3"/>
          <p:cNvSpPr>
            <a:spLocks noGrp="1"/>
          </p:cNvSpPr>
          <p:nvPr>
            <p:ph type="sldNum" sz="quarter" idx="5"/>
          </p:nvPr>
        </p:nvSpPr>
        <p:spPr/>
        <p:txBody>
          <a:bodyPr/>
          <a:lstStyle/>
          <a:p>
            <a:fld id="{5BE7C200-B04F-4F55-9F75-294460568A81}" type="slidenum">
              <a:rPr lang="en-US" smtClean="0"/>
              <a:t>2</a:t>
            </a:fld>
            <a:endParaRPr lang="en-US" dirty="0"/>
          </a:p>
        </p:txBody>
      </p:sp>
    </p:spTree>
    <p:extLst>
      <p:ext uri="{BB962C8B-B14F-4D97-AF65-F5344CB8AC3E}">
        <p14:creationId xmlns:p14="http://schemas.microsoft.com/office/powerpoint/2010/main" val="208547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For Fiscal Year 2027 (FY27), the Health Resources and Services Administration (HRSA) has introduced an update to a Maternal, Infant, and Early Childhood Home Visiting (MIECHV) program performance measure, specifically targeting anxiety.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 </a:t>
            </a:r>
          </a:p>
          <a:p>
            <a:pPr marL="457200" marR="0" lvl="1"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sym typeface="Wingdings" panose="05000000000000000000" pitchFamily="2" charset="2"/>
              </a:rPr>
              <a:t>  </a:t>
            </a:r>
            <a:r>
              <a:rPr kumimoji="0" lang="en-US" sz="1000" b="0" i="0" u="none" strike="noStrike" kern="1200" cap="none" spc="0" normalizeH="0" baseline="0" noProof="0" dirty="0">
                <a:ln>
                  <a:noFill/>
                </a:ln>
                <a:solidFill>
                  <a:prstClr val="black"/>
                </a:solidFill>
                <a:effectLst/>
                <a:uLnTx/>
                <a:uFillTx/>
                <a:latin typeface="+mn-lt"/>
                <a:ea typeface="+mn-ea"/>
                <a:cs typeface="+mn-cs"/>
              </a:rPr>
              <a:t>The primary change is an addition of a new sub-measure for anxiety screening under the existing performance measurement framework.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628650" marR="0" lvl="1"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Rationale for the Change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mn-lt"/>
                <a:ea typeface="+mn-ea"/>
                <a:cs typeface="+mn-cs"/>
              </a:rPr>
              <a:t>The inclusion of anxiety reflects a shift toward a more comprehensive view of Perinatal Mood and Anxiety Disorders (PMADs), per HRSA, to highlight the following: </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Prevalence: </a:t>
            </a:r>
            <a:r>
              <a:rPr kumimoji="0" lang="en-US" sz="1000" b="0" i="0" u="none" strike="noStrike" kern="1200" cap="none" spc="0" normalizeH="0" baseline="0" noProof="0" dirty="0">
                <a:ln>
                  <a:noFill/>
                </a:ln>
                <a:solidFill>
                  <a:prstClr val="black"/>
                </a:solidFill>
                <a:effectLst/>
                <a:uLnTx/>
                <a:uFillTx/>
                <a:latin typeface="+mn-lt"/>
                <a:ea typeface="+mn-ea"/>
                <a:cs typeface="+mn-cs"/>
              </a:rPr>
              <a:t>Anxiety is often as prevalent as, or more prevalent than, depression in the postpartum period.</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Co-Morbidity:</a:t>
            </a:r>
            <a:r>
              <a:rPr kumimoji="0" lang="en-US" sz="1000" b="0" i="0" u="none" strike="noStrike" kern="1200" cap="none" spc="0" normalizeH="0" baseline="0" noProof="0" dirty="0">
                <a:ln>
                  <a:noFill/>
                </a:ln>
                <a:solidFill>
                  <a:prstClr val="black"/>
                </a:solidFill>
                <a:effectLst/>
                <a:uLnTx/>
                <a:uFillTx/>
                <a:latin typeface="+mn-lt"/>
                <a:ea typeface="+mn-ea"/>
                <a:cs typeface="+mn-cs"/>
              </a:rPr>
              <a:t> Anxiety and depression frequently co-occur, and screening for only one may lead to under-diagnosis and missed opportunities for intervention.</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System Alignment: </a:t>
            </a:r>
            <a:r>
              <a:rPr kumimoji="0" lang="en-US" sz="1000" b="0" i="0" u="none" strike="noStrike" kern="1200" cap="none" spc="0" normalizeH="0" baseline="0" noProof="0" dirty="0">
                <a:ln>
                  <a:noFill/>
                </a:ln>
                <a:solidFill>
                  <a:prstClr val="black"/>
                </a:solidFill>
                <a:effectLst/>
                <a:uLnTx/>
                <a:uFillTx/>
                <a:latin typeface="+mn-lt"/>
                <a:ea typeface="+mn-ea"/>
                <a:cs typeface="+mn-cs"/>
              </a:rPr>
              <a:t>This aligns with updated clinical guidelines from the American College of Obstetricians and Gynecologists (ACOG) and the Women’s Preventive Services Initiative (WPSI), both of which recommend universal anxiety screening for pregnant and postpartum individuals.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Reference:</a:t>
            </a:r>
            <a:r>
              <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 https://docs.google.com/document/u/0/d/1Y6cdSMsprPFRU1UcISSSnwrej7tgblyaG7Lh4TVTQFw/mobilebasic?usp=gmail</a:t>
            </a:r>
          </a:p>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Tree>
    <p:extLst>
      <p:ext uri="{BB962C8B-B14F-4D97-AF65-F5344CB8AC3E}">
        <p14:creationId xmlns:p14="http://schemas.microsoft.com/office/powerpoint/2010/main" val="814090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785104"/>
          </a:xfrm>
        </p:spPr>
        <p:txBody>
          <a:bodyPr/>
          <a:lstStyle/>
          <a:p>
            <a:r>
              <a:rPr lang="en-US" sz="1000" dirty="0">
                <a:latin typeface="+mn-lt"/>
              </a:rPr>
              <a:t>Starting on October 1, 2026, HRSA expects that all primary caregivers will be screened for depression and anxiety within 3 months of delivery (if enrolled prenatally) or enrollment (for all other caregivers). All caregivers that meet the eligibility criteria should be screened, even if they are already receiving mental health services or treatment (this will be mirrored in Form 2 and the Form 2 Toolkit). Additionally, caregivers who have a positive screen for depression and/or anxiety should be referred to appropriate services for depression and/or anxiety, respectively, and then followed up to ensure they received recommended services. Referral services might be the same for depression and anxiety.</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092881"/>
          </a:xfrm>
        </p:spPr>
        <p:txBody>
          <a:bodyPr/>
          <a:lstStyle/>
          <a:p>
            <a:r>
              <a:rPr lang="en-US" sz="1000" b="1" dirty="0">
                <a:latin typeface="+mn-lt"/>
              </a:rPr>
              <a:t>The Importance and Relevance of Screening and Referring Caregivers for Anxiety: </a:t>
            </a:r>
          </a:p>
          <a:p>
            <a:endParaRPr lang="en-US" sz="1000" dirty="0">
              <a:latin typeface="+mn-lt"/>
            </a:endParaRPr>
          </a:p>
          <a:p>
            <a:r>
              <a:rPr lang="en-US" sz="1000" i="1" dirty="0">
                <a:latin typeface="+mn-lt"/>
              </a:rPr>
              <a:t>“Supporting caregiver well-being is essential in children’s earliest years. Mental health affects adults’ ability to maintain healthy relationships, work, and manage stress, and directly impacts children’s growth and development. Mental health disorders, including perinatal mental health disorders, are common and treatable. </a:t>
            </a:r>
          </a:p>
          <a:p>
            <a:endParaRPr lang="en-US" sz="1000" i="1" dirty="0">
              <a:latin typeface="+mn-lt"/>
            </a:endParaRPr>
          </a:p>
          <a:p>
            <a:r>
              <a:rPr lang="en-US" sz="1000" i="1" dirty="0">
                <a:latin typeface="+mn-lt"/>
              </a:rPr>
              <a:t>{The} home visiting workforce provides a critical layer of prevention, detection, and connection to early intervention to improve the health and well-being of parents, children, and families. Home visitors are well positioned to screen caregivers for mental health disorders and connect them to appropriate services. </a:t>
            </a:r>
          </a:p>
          <a:p>
            <a:endParaRPr lang="en-US" sz="1000" i="1" dirty="0">
              <a:latin typeface="+mn-lt"/>
            </a:endParaRPr>
          </a:p>
          <a:p>
            <a:r>
              <a:rPr lang="en-US" sz="1000" i="1" dirty="0">
                <a:latin typeface="+mn-lt"/>
              </a:rPr>
              <a:t>Since October 2016, MIECHV awardees have reported program performance on caregiver depression screening and completed depression referrals.”</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3E23-3223-6266-C097-02D5FEECE3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FD8C87-9F0E-511E-D43C-331EA839031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FA7620C-4EB6-5BAF-A55B-13B45FCFC0FA}"/>
              </a:ext>
            </a:extLst>
          </p:cNvPr>
          <p:cNvSpPr>
            <a:spLocks noGrp="1"/>
          </p:cNvSpPr>
          <p:nvPr>
            <p:ph type="body" idx="1"/>
          </p:nvPr>
        </p:nvSpPr>
        <p:spPr>
          <a:xfrm>
            <a:off x="960120" y="2640330"/>
            <a:ext cx="7680960" cy="1477328"/>
          </a:xfrm>
        </p:spPr>
        <p:txBody>
          <a:bodyPr/>
          <a:lstStyle/>
          <a:p>
            <a:r>
              <a:rPr kumimoji="0" lang="en-US" sz="1000" b="0" i="1" u="none" strike="noStrike" kern="1200" cap="none" spc="0" normalizeH="0" baseline="0" noProof="0" dirty="0">
                <a:ln>
                  <a:noFill/>
                </a:ln>
                <a:solidFill>
                  <a:prstClr val="black"/>
                </a:solidFill>
                <a:effectLst/>
                <a:uLnTx/>
                <a:uFillTx/>
                <a:latin typeface="+mn-lt"/>
                <a:ea typeface="+mn-ea"/>
                <a:cs typeface="+mn-cs"/>
              </a:rPr>
              <a:t>“Anxiety is common among parents during the perinatal and early childhood years. However, it often goes undetected because anxiety is less routinely screened for than depression despite its prevalence and link to child and family outcomes. Clinical practice guidelines now recommend screening adults, including pregnant and postpartum women, for depression and anxiety. Because anxiety is both common and distinct from depression—and can significantly affect parenting, early relationships, and children’s development.”</a:t>
            </a:r>
          </a:p>
          <a:p>
            <a:endParaRPr kumimoji="0" lang="en-US" sz="1000" b="0" i="1"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4260021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6312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“Screening for both conditions allows home visitors and doulas to: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Identify caregivers at risk early on; </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Tailor support strategies more effectively; </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Connect families to appropriate mental health resources; and </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Strengthen parent-child interactions and child development outcomes.”</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799249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708434"/>
          </a:xfrm>
        </p:spPr>
        <p:txBody>
          <a:bodyPr/>
          <a:lstStyle/>
          <a:p>
            <a:pPr algn="l">
              <a:buNone/>
            </a:pPr>
            <a:endParaRPr lang="en-US" sz="1000" b="1" i="0" dirty="0">
              <a:solidFill>
                <a:srgbClr val="212121"/>
              </a:solidFill>
              <a:effectLst/>
              <a:latin typeface="+mn-lt"/>
              <a:cs typeface="Arial" panose="020B0604020202020204" pitchFamily="34" charset="0"/>
            </a:endParaRPr>
          </a:p>
          <a:p>
            <a:pPr algn="l">
              <a:buNone/>
            </a:pPr>
            <a:r>
              <a:rPr lang="en-US" sz="1000" b="0" i="0" dirty="0">
                <a:solidFill>
                  <a:srgbClr val="212121"/>
                </a:solidFill>
                <a:effectLst/>
                <a:latin typeface="+mn-lt"/>
                <a:cs typeface="Arial" panose="020B0604020202020204" pitchFamily="34" charset="0"/>
              </a:rPr>
              <a:t>In 2013, the term “postpartum depression” was changed to “peripartum depression” by the American Psychiatric Association in the 2013 Diagnostic and Statistical Manual Of Mental Disorders (DSM-5).</a:t>
            </a:r>
          </a:p>
          <a:p>
            <a:pPr algn="l">
              <a:buNone/>
            </a:pPr>
            <a:endParaRPr lang="en-US" sz="1000" b="0" i="0" dirty="0">
              <a:solidFill>
                <a:srgbClr val="212121"/>
              </a:solidFill>
              <a:effectLst/>
              <a:latin typeface="+mn-lt"/>
              <a:cs typeface="Arial" panose="020B0604020202020204" pitchFamily="34" charset="0"/>
            </a:endParaRPr>
          </a:p>
          <a:p>
            <a:pPr algn="l">
              <a:buNone/>
            </a:pPr>
            <a:r>
              <a:rPr lang="en-US" sz="1000" b="0" i="0" dirty="0">
                <a:solidFill>
                  <a:srgbClr val="212121"/>
                </a:solidFill>
                <a:effectLst/>
                <a:latin typeface="+mn-lt"/>
                <a:cs typeface="Arial" panose="020B0604020202020204" pitchFamily="34" charset="0"/>
              </a:rPr>
              <a:t>Why was there a change?  </a:t>
            </a:r>
          </a:p>
          <a:p>
            <a:pPr marL="171450" indent="-171450" algn="l">
              <a:buFont typeface="Arial" panose="020B0604020202020204" pitchFamily="34" charset="0"/>
              <a:buChar char="•"/>
            </a:pPr>
            <a:r>
              <a:rPr lang="en-US" sz="1000" b="0" i="0" dirty="0">
                <a:solidFill>
                  <a:srgbClr val="212121"/>
                </a:solidFill>
                <a:effectLst/>
                <a:latin typeface="+mn-lt"/>
                <a:cs typeface="Arial" panose="020B0604020202020204" pitchFamily="34" charset="0"/>
              </a:rPr>
              <a:t>It was changed since the term “peripartum depression” is used to classify depression that begins during pregnancy or in the weeks after delivery. </a:t>
            </a:r>
          </a:p>
          <a:p>
            <a:pPr marL="171450" indent="-171450" algn="l">
              <a:buFont typeface="Arial" panose="020B0604020202020204" pitchFamily="34" charset="0"/>
              <a:buChar char="•"/>
            </a:pPr>
            <a:r>
              <a:rPr lang="en-US" sz="1000" b="0" i="0" dirty="0">
                <a:solidFill>
                  <a:srgbClr val="212121"/>
                </a:solidFill>
                <a:effectLst/>
                <a:latin typeface="+mn-lt"/>
                <a:cs typeface="Arial" panose="020B0604020202020204" pitchFamily="34" charset="0"/>
              </a:rPr>
              <a:t>Even though people still say “postpartum”,  “the shift to ‘peripartum’ or ‘perinatal’ recognizes that symptoms often start before birth.”  </a:t>
            </a:r>
          </a:p>
          <a:p>
            <a:pPr algn="l">
              <a:buNone/>
            </a:pPr>
            <a:endParaRPr lang="en-US" sz="1000" b="0" i="0" dirty="0">
              <a:solidFill>
                <a:srgbClr val="212121"/>
              </a:solidFill>
              <a:effectLst/>
              <a:latin typeface="+mn-lt"/>
              <a:cs typeface="Arial" panose="020B0604020202020204" pitchFamily="34" charset="0"/>
            </a:endParaRPr>
          </a:p>
          <a:p>
            <a:pPr algn="l">
              <a:buNone/>
            </a:pPr>
            <a:r>
              <a:rPr lang="en-US" sz="1000" b="0" i="0" dirty="0">
                <a:solidFill>
                  <a:srgbClr val="212121"/>
                </a:solidFill>
                <a:effectLst/>
                <a:latin typeface="+mn-lt"/>
                <a:cs typeface="Arial" panose="020B0604020202020204" pitchFamily="34" charset="0"/>
              </a:rPr>
              <a:t>This information is to provide knowledge of the DSM verbiage.  “Postpartum depression” is still a phrase that can be used. </a:t>
            </a:r>
          </a:p>
          <a:p>
            <a:pPr algn="l">
              <a:buNone/>
            </a:pPr>
            <a:endParaRPr lang="en-US" sz="1000" b="0" i="0" dirty="0">
              <a:solidFill>
                <a:srgbClr val="212121"/>
              </a:solidFill>
              <a:effectLst/>
              <a:latin typeface="+mn-lt"/>
              <a:cs typeface="Arial" panose="020B0604020202020204" pitchFamily="34" charset="0"/>
            </a:endParaRPr>
          </a:p>
          <a:p>
            <a:pPr algn="l">
              <a:buNone/>
            </a:pPr>
            <a:endParaRPr lang="en-US" sz="1000" b="1" i="0" dirty="0">
              <a:solidFill>
                <a:srgbClr val="212121"/>
              </a:solidFill>
              <a:effectLst/>
              <a:latin typeface="+mn-lt"/>
              <a:cs typeface="Arial" panose="020B0604020202020204" pitchFamily="34" charset="0"/>
            </a:endParaRPr>
          </a:p>
          <a:p>
            <a:pPr algn="l">
              <a:buNone/>
            </a:pPr>
            <a:endParaRPr lang="en-US" sz="1000" b="1" i="0" dirty="0">
              <a:solidFill>
                <a:srgbClr val="212121"/>
              </a:solidFill>
              <a:effectLst/>
              <a:latin typeface="+mn-lt"/>
              <a:cs typeface="Arial" panose="020B0604020202020204" pitchFamily="34" charset="0"/>
            </a:endParaRPr>
          </a:p>
          <a:p>
            <a:pPr algn="l">
              <a:buNone/>
            </a:pPr>
            <a:r>
              <a:rPr lang="en-US" sz="1000" b="1" i="0" dirty="0">
                <a:solidFill>
                  <a:srgbClr val="212121"/>
                </a:solidFill>
                <a:effectLst/>
                <a:latin typeface="+mn-lt"/>
                <a:cs typeface="Arial" panose="020B0604020202020204" pitchFamily="34" charset="0"/>
              </a:rPr>
              <a:t>Resources</a:t>
            </a:r>
          </a:p>
          <a:p>
            <a:r>
              <a:rPr lang="en-US" sz="1000" b="1" dirty="0">
                <a:latin typeface="+mn-lt"/>
                <a:cs typeface="Arial" panose="020B0604020202020204" pitchFamily="34" charset="0"/>
              </a:rPr>
              <a:t>1) Management of Postpartum Depression</a:t>
            </a:r>
          </a:p>
          <a:p>
            <a:r>
              <a:rPr lang="en-US" sz="1000" u="sng" dirty="0">
                <a:latin typeface="+mn-lt"/>
                <a:cs typeface="Arial" panose="020B0604020202020204" pitchFamily="34" charset="0"/>
                <a:hlinkClick r:id="rId3"/>
              </a:rPr>
              <a:t>Constance Guille</a:t>
            </a:r>
            <a:r>
              <a:rPr lang="en-US" sz="1000" dirty="0">
                <a:latin typeface="+mn-lt"/>
                <a:cs typeface="Arial" panose="020B0604020202020204" pitchFamily="34" charset="0"/>
              </a:rPr>
              <a:t>, </a:t>
            </a:r>
            <a:r>
              <a:rPr lang="en-US" sz="1000" u="sng" dirty="0">
                <a:latin typeface="+mn-lt"/>
                <a:cs typeface="Arial" panose="020B0604020202020204" pitchFamily="34" charset="0"/>
                <a:hlinkClick r:id="rId4"/>
              </a:rPr>
              <a:t>Roger Newman</a:t>
            </a:r>
            <a:r>
              <a:rPr lang="en-US" sz="1000" dirty="0">
                <a:latin typeface="+mn-lt"/>
                <a:cs typeface="Arial" panose="020B0604020202020204" pitchFamily="34" charset="0"/>
              </a:rPr>
              <a:t>, </a:t>
            </a:r>
            <a:r>
              <a:rPr lang="en-US" sz="1000" u="sng" dirty="0">
                <a:latin typeface="+mn-lt"/>
                <a:cs typeface="Arial" panose="020B0604020202020204" pitchFamily="34" charset="0"/>
                <a:hlinkClick r:id="rId5"/>
              </a:rPr>
              <a:t>Leah D Fryml</a:t>
            </a:r>
            <a:r>
              <a:rPr lang="en-US" sz="1000" dirty="0">
                <a:latin typeface="+mn-lt"/>
                <a:cs typeface="Arial" panose="020B0604020202020204" pitchFamily="34" charset="0"/>
              </a:rPr>
              <a:t>, </a:t>
            </a:r>
            <a:r>
              <a:rPr lang="en-US" sz="1000" u="sng" dirty="0">
                <a:latin typeface="+mn-lt"/>
                <a:cs typeface="Arial" panose="020B0604020202020204" pitchFamily="34" charset="0"/>
                <a:hlinkClick r:id="rId6"/>
              </a:rPr>
              <a:t>Clay K Lifton</a:t>
            </a:r>
            <a:r>
              <a:rPr lang="en-US" sz="1000" dirty="0">
                <a:latin typeface="+mn-lt"/>
                <a:cs typeface="Arial" panose="020B0604020202020204" pitchFamily="34" charset="0"/>
              </a:rPr>
              <a:t>, </a:t>
            </a:r>
            <a:r>
              <a:rPr lang="en-US" sz="1000" u="sng" dirty="0">
                <a:latin typeface="+mn-lt"/>
                <a:cs typeface="Arial" panose="020B0604020202020204" pitchFamily="34" charset="0"/>
                <a:hlinkClick r:id="rId7"/>
              </a:rPr>
              <a:t>C Neill Epperson</a:t>
            </a:r>
            <a:endParaRPr lang="en-US" sz="1000" dirty="0">
              <a:latin typeface="+mn-lt"/>
              <a:cs typeface="Arial" panose="020B0604020202020204" pitchFamily="34" charset="0"/>
            </a:endParaRPr>
          </a:p>
          <a:p>
            <a:r>
              <a:rPr lang="en-US" sz="1000" b="1" dirty="0">
                <a:latin typeface="+mn-lt"/>
                <a:cs typeface="Arial" panose="020B0604020202020204" pitchFamily="34" charset="0"/>
              </a:rPr>
              <a:t>Corresponding Author</a:t>
            </a:r>
            <a:r>
              <a:rPr lang="en-US" sz="1000" dirty="0">
                <a:latin typeface="+mn-lt"/>
                <a:cs typeface="Arial" panose="020B0604020202020204" pitchFamily="34" charset="0"/>
              </a:rPr>
              <a:t>: Constance Guille, M.D., Department of Psychiatry and Behavioral Sciences, Medical University of South Carolina, 67 President St. MSC861, 5 South, Charleston, SC 29425, Phone: (843) 792-6489, Fax: (843) 792-4190, guille@musc.edu</a:t>
            </a:r>
          </a:p>
          <a:p>
            <a:r>
              <a:rPr lang="en-US" sz="1000" dirty="0">
                <a:latin typeface="+mn-lt"/>
                <a:cs typeface="Arial" panose="020B0604020202020204" pitchFamily="34" charset="0"/>
              </a:rPr>
              <a:t>Issue date 2013 Nov-Dec.</a:t>
            </a:r>
          </a:p>
          <a:p>
            <a:pPr algn="l">
              <a:buNone/>
            </a:pPr>
            <a:endParaRPr lang="en-US" sz="1000" b="1" i="0" dirty="0">
              <a:solidFill>
                <a:srgbClr val="212121"/>
              </a:solidFill>
              <a:effectLst/>
              <a:latin typeface="+mn-lt"/>
              <a:cs typeface="Arial" panose="020B0604020202020204" pitchFamily="34" charset="0"/>
            </a:endParaRPr>
          </a:p>
          <a:p>
            <a:pPr algn="l">
              <a:buNone/>
            </a:pPr>
            <a:r>
              <a:rPr lang="en-US" sz="1000" b="1" i="0" dirty="0">
                <a:solidFill>
                  <a:srgbClr val="212121"/>
                </a:solidFill>
                <a:effectLst/>
                <a:latin typeface="+mn-lt"/>
                <a:cs typeface="Arial" panose="020B0604020202020204" pitchFamily="34" charset="0"/>
              </a:rPr>
              <a:t>2)Perinatal Depression</a:t>
            </a:r>
          </a:p>
          <a:p>
            <a:pPr algn="l">
              <a:buNone/>
            </a:pPr>
            <a:r>
              <a:rPr lang="en-US" sz="1000" b="0" i="0" u="none" strike="noStrike" dirty="0">
                <a:solidFill>
                  <a:srgbClr val="0071BC"/>
                </a:solidFill>
                <a:effectLst/>
                <a:latin typeface="+mn-lt"/>
                <a:cs typeface="Arial" panose="020B0604020202020204" pitchFamily="34" charset="0"/>
                <a:hlinkClick r:id="rId8"/>
              </a:rPr>
              <a:t>Karen Carlson</a:t>
            </a:r>
            <a:r>
              <a:rPr lang="en-US" sz="1000" b="0" i="0" baseline="30000" dirty="0">
                <a:solidFill>
                  <a:srgbClr val="5B616B"/>
                </a:solidFill>
                <a:effectLst/>
                <a:latin typeface="+mn-lt"/>
                <a:cs typeface="Arial" panose="020B0604020202020204" pitchFamily="34" charset="0"/>
              </a:rPr>
              <a:t> </a:t>
            </a:r>
            <a:r>
              <a:rPr lang="en-US" sz="1000" b="0" i="0" u="none" strike="noStrike" baseline="30000" dirty="0">
                <a:solidFill>
                  <a:srgbClr val="323A45"/>
                </a:solidFill>
                <a:effectLst/>
                <a:latin typeface="+mn-lt"/>
                <a:cs typeface="Arial" panose="020B0604020202020204" pitchFamily="34" charset="0"/>
                <a:hlinkClick r:id="rId9" tooltip="University of Nebraska Medical Center and Nebraska Medicine"/>
              </a:rPr>
              <a:t>1</a:t>
            </a:r>
            <a:r>
              <a:rPr lang="en-US" sz="1000" b="0" i="0" dirty="0">
                <a:solidFill>
                  <a:srgbClr val="5B616B"/>
                </a:solidFill>
                <a:effectLst/>
                <a:latin typeface="+mn-lt"/>
                <a:cs typeface="Arial" panose="020B0604020202020204" pitchFamily="34" charset="0"/>
              </a:rPr>
              <a:t>, </a:t>
            </a:r>
            <a:r>
              <a:rPr lang="en-US" sz="1000" b="0" i="0" u="sng" dirty="0">
                <a:solidFill>
                  <a:srgbClr val="205493"/>
                </a:solidFill>
                <a:effectLst/>
                <a:latin typeface="+mn-lt"/>
                <a:cs typeface="Arial" panose="020B0604020202020204" pitchFamily="34" charset="0"/>
                <a:hlinkClick r:id="rId10"/>
              </a:rPr>
              <a:t>Saba Mughal</a:t>
            </a:r>
            <a:r>
              <a:rPr lang="en-US" sz="1000" b="0" i="0" dirty="0">
                <a:solidFill>
                  <a:srgbClr val="5B616B"/>
                </a:solidFill>
                <a:effectLst/>
                <a:latin typeface="+mn-lt"/>
                <a:cs typeface="Arial" panose="020B0604020202020204" pitchFamily="34" charset="0"/>
              </a:rPr>
              <a:t>, </a:t>
            </a:r>
            <a:r>
              <a:rPr lang="en-US" sz="1000" b="0" i="0" u="none" strike="noStrike" dirty="0">
                <a:solidFill>
                  <a:srgbClr val="0071BC"/>
                </a:solidFill>
                <a:effectLst/>
                <a:latin typeface="+mn-lt"/>
                <a:cs typeface="Arial" panose="020B0604020202020204" pitchFamily="34" charset="0"/>
                <a:hlinkClick r:id="rId11"/>
              </a:rPr>
              <a:t>Yusra Azhar</a:t>
            </a:r>
            <a:r>
              <a:rPr lang="en-US" sz="1000" b="0" i="0" baseline="30000" dirty="0">
                <a:solidFill>
                  <a:srgbClr val="5B616B"/>
                </a:solidFill>
                <a:effectLst/>
                <a:latin typeface="+mn-lt"/>
                <a:cs typeface="Arial" panose="020B0604020202020204" pitchFamily="34" charset="0"/>
              </a:rPr>
              <a:t> </a:t>
            </a:r>
            <a:r>
              <a:rPr lang="en-US" sz="1000" b="0" i="0" u="none" strike="noStrike" baseline="30000" dirty="0">
                <a:solidFill>
                  <a:srgbClr val="323A45"/>
                </a:solidFill>
                <a:effectLst/>
                <a:latin typeface="+mn-lt"/>
                <a:cs typeface="Arial" panose="020B0604020202020204" pitchFamily="34" charset="0"/>
                <a:hlinkClick r:id="rId12" tooltip="Dow University of Health Sciences"/>
              </a:rPr>
              <a:t>2</a:t>
            </a:r>
            <a:r>
              <a:rPr lang="en-US" sz="1000" b="0" i="0" dirty="0">
                <a:solidFill>
                  <a:srgbClr val="5B616B"/>
                </a:solidFill>
                <a:effectLst/>
                <a:latin typeface="+mn-lt"/>
                <a:cs typeface="Arial" panose="020B0604020202020204" pitchFamily="34" charset="0"/>
              </a:rPr>
              <a:t>, </a:t>
            </a:r>
            <a:r>
              <a:rPr lang="en-US" sz="1000" b="0" i="0" u="none" strike="noStrike" dirty="0">
                <a:solidFill>
                  <a:srgbClr val="0071BC"/>
                </a:solidFill>
                <a:effectLst/>
                <a:latin typeface="+mn-lt"/>
                <a:cs typeface="Arial" panose="020B0604020202020204" pitchFamily="34" charset="0"/>
                <a:hlinkClick r:id="rId13"/>
              </a:rPr>
              <a:t>Waquar Siddiqui</a:t>
            </a:r>
            <a:endParaRPr lang="en-US" sz="1000" b="0" i="0" dirty="0">
              <a:solidFill>
                <a:srgbClr val="5B616B"/>
              </a:solidFill>
              <a:effectLst/>
              <a:latin typeface="+mn-lt"/>
              <a:cs typeface="Arial" panose="020B0604020202020204" pitchFamily="34" charset="0"/>
            </a:endParaRPr>
          </a:p>
          <a:p>
            <a:pPr algn="l">
              <a:buNone/>
            </a:pPr>
            <a:r>
              <a:rPr lang="en-US" sz="1000" b="0" i="0" dirty="0">
                <a:solidFill>
                  <a:srgbClr val="212121"/>
                </a:solidFill>
                <a:effectLst/>
                <a:latin typeface="+mn-lt"/>
                <a:cs typeface="Arial" panose="020B0604020202020204" pitchFamily="34" charset="0"/>
              </a:rPr>
              <a:t>In: StatPearls [Internet]. Treasure Island (FL): StatPearls Publishing; 2026 Jan.</a:t>
            </a:r>
          </a:p>
          <a:p>
            <a:pPr algn="l">
              <a:buNone/>
            </a:pPr>
            <a:r>
              <a:rPr lang="en-US" sz="1000" b="0" i="0" dirty="0">
                <a:solidFill>
                  <a:srgbClr val="212121"/>
                </a:solidFill>
                <a:effectLst/>
                <a:latin typeface="+mn-lt"/>
                <a:cs typeface="Arial" panose="020B0604020202020204" pitchFamily="34" charset="0"/>
              </a:rPr>
              <a:t>2025 Jan 22.</a:t>
            </a:r>
          </a:p>
          <a:p>
            <a:endParaRPr lang="en-US" sz="1000" dirty="0">
              <a:latin typeface="+mn-lt"/>
              <a:cs typeface="Arial" panose="020B0604020202020204" pitchFamily="34" charset="0"/>
            </a:endParaRPr>
          </a:p>
          <a:p>
            <a:r>
              <a:rPr lang="en-US" sz="1000" b="1" dirty="0">
                <a:latin typeface="+mn-lt"/>
                <a:cs typeface="Arial" panose="020B0604020202020204" pitchFamily="34" charset="0"/>
              </a:rPr>
              <a:t>3) American Psychological Association: Perinatal Depression (formerly Postpartum)</a:t>
            </a:r>
          </a:p>
          <a:p>
            <a:r>
              <a:rPr lang="en-US" sz="1000" dirty="0">
                <a:latin typeface="+mn-lt"/>
                <a:cs typeface="Arial" panose="020B0604020202020204" pitchFamily="34" charset="0"/>
              </a:rPr>
              <a:t>https://www.psychiatry.org/patients-families/peripartum-depression</a:t>
            </a:r>
          </a:p>
          <a:p>
            <a:endParaRPr lang="en-US" sz="1000" dirty="0">
              <a:latin typeface="+mn-lt"/>
              <a:cs typeface="Arial" panose="020B0604020202020204" pitchFamily="34" charset="0"/>
            </a:endParaRPr>
          </a:p>
          <a:p>
            <a:r>
              <a:rPr lang="en-US" sz="1000" b="1" dirty="0">
                <a:latin typeface="+mn-lt"/>
                <a:cs typeface="Arial" panose="020B0604020202020204" pitchFamily="34" charset="0"/>
              </a:rPr>
              <a:t>4) Postpartum (Peripartum) Depression</a:t>
            </a:r>
            <a:r>
              <a:rPr lang="en-US" sz="1000" b="0" dirty="0">
                <a:latin typeface="+mn-lt"/>
                <a:cs typeface="Arial" panose="020B0604020202020204" pitchFamily="34" charset="0"/>
              </a:rPr>
              <a:t>: </a:t>
            </a:r>
            <a:r>
              <a:rPr lang="en-US" sz="1000" b="1" dirty="0">
                <a:latin typeface="+mn-lt"/>
                <a:cs typeface="Arial" panose="020B0604020202020204" pitchFamily="34" charset="0"/>
              </a:rPr>
              <a:t>A Common but Treatable Condition</a:t>
            </a:r>
          </a:p>
          <a:p>
            <a:r>
              <a:rPr lang="en-US" sz="1000" b="0" dirty="0">
                <a:latin typeface="+mn-lt"/>
                <a:cs typeface="Arial" panose="020B0604020202020204" pitchFamily="34" charset="0"/>
              </a:rPr>
              <a:t>https://www.mylrh.org/postpartum-peripartum-depression-a-common-but-treatable-condition/</a:t>
            </a:r>
          </a:p>
        </p:txBody>
      </p:sp>
    </p:spTree>
    <p:extLst>
      <p:ext uri="{BB962C8B-B14F-4D97-AF65-F5344CB8AC3E}">
        <p14:creationId xmlns:p14="http://schemas.microsoft.com/office/powerpoint/2010/main" val="1459745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71800" y="411163"/>
            <a:ext cx="3657600" cy="2057400"/>
          </a:xfrm>
        </p:spPr>
        <p:txBody>
          <a:bodyPr/>
          <a:lstStyle/>
          <a:p>
            <a:endParaRPr lang="en-US" dirty="0"/>
          </a:p>
        </p:txBody>
      </p:sp>
      <p:sp>
        <p:nvSpPr>
          <p:cNvPr id="3" name="Notes Placeholder 2"/>
          <p:cNvSpPr>
            <a:spLocks noGrp="1"/>
          </p:cNvSpPr>
          <p:nvPr>
            <p:ph type="body" idx="1"/>
          </p:nvPr>
        </p:nvSpPr>
        <p:spPr/>
        <p:txBody>
          <a:bodyPr>
            <a:normAutofit fontScale="25000" lnSpcReduction="20000"/>
          </a:bodyPr>
          <a:lstStyle/>
          <a:p>
            <a:r>
              <a:rPr lang="en-US" sz="1000" dirty="0"/>
              <a:t>Symptoms of Peripartum Depression from the Diagnostic and Statistical Manual of Mental Disorders (DSM-5) - American Psychiatric Association include:</a:t>
            </a:r>
            <a:br>
              <a:rPr lang="en-US" sz="1000" dirty="0"/>
            </a:br>
            <a:endParaRPr lang="en-US" sz="1000" dirty="0"/>
          </a:p>
          <a:p>
            <a:pPr marL="457151" indent="-457151">
              <a:lnSpc>
                <a:spcPct val="100000"/>
              </a:lnSpc>
              <a:buClr>
                <a:schemeClr val="accent1"/>
              </a:buClr>
              <a:buFont typeface="+mj-lt"/>
              <a:buAutoNum type="arabicParenR"/>
            </a:pPr>
            <a:r>
              <a:rPr lang="en-US" sz="1000" dirty="0">
                <a:cs typeface="Arial" panose="020B0604020202020204" pitchFamily="34" charset="0"/>
              </a:rPr>
              <a:t>Feeling sad or having a depressed mood</a:t>
            </a:r>
          </a:p>
          <a:p>
            <a:pPr marL="457151" indent="-457151">
              <a:lnSpc>
                <a:spcPct val="100000"/>
              </a:lnSpc>
              <a:buClr>
                <a:schemeClr val="accent1"/>
              </a:buClr>
              <a:buFont typeface="+mj-lt"/>
              <a:buAutoNum type="arabicParenR"/>
            </a:pPr>
            <a:endParaRPr lang="en-US" sz="1000" dirty="0">
              <a:cs typeface="Arial" panose="020B0604020202020204" pitchFamily="34" charset="0"/>
            </a:endParaRPr>
          </a:p>
          <a:p>
            <a:pPr marL="457151" indent="-457151">
              <a:lnSpc>
                <a:spcPct val="100000"/>
              </a:lnSpc>
              <a:buClr>
                <a:schemeClr val="accent1"/>
              </a:buClr>
              <a:buFont typeface="+mj-lt"/>
              <a:buAutoNum type="arabicParenR"/>
            </a:pPr>
            <a:r>
              <a:rPr lang="en-US" sz="1000" dirty="0">
                <a:cs typeface="Arial" panose="020B0604020202020204" pitchFamily="34" charset="0"/>
              </a:rPr>
              <a:t>Loss of pleasure or interest in activities that were once enjoyed</a:t>
            </a:r>
          </a:p>
          <a:p>
            <a:pPr marL="457151" indent="-457151">
              <a:lnSpc>
                <a:spcPct val="100000"/>
              </a:lnSpc>
              <a:buClr>
                <a:schemeClr val="accent1"/>
              </a:buClr>
              <a:buFont typeface="+mj-lt"/>
              <a:buAutoNum type="arabicParenR"/>
            </a:pPr>
            <a:endParaRPr lang="en-US" sz="1000" dirty="0">
              <a:cs typeface="Arial" panose="020B0604020202020204" pitchFamily="34" charset="0"/>
            </a:endParaRPr>
          </a:p>
          <a:p>
            <a:pPr marL="457151" indent="-457151">
              <a:lnSpc>
                <a:spcPct val="100000"/>
              </a:lnSpc>
              <a:buClr>
                <a:schemeClr val="accent1"/>
              </a:buClr>
              <a:buFont typeface="+mj-lt"/>
              <a:buAutoNum type="arabicParenR"/>
            </a:pPr>
            <a:r>
              <a:rPr lang="en-US" sz="1000" dirty="0">
                <a:cs typeface="Arial" panose="020B0604020202020204" pitchFamily="34" charset="0"/>
              </a:rPr>
              <a:t>Trouble sleeping or sleeping too much</a:t>
            </a:r>
          </a:p>
          <a:p>
            <a:pPr marL="457151" indent="-457151">
              <a:lnSpc>
                <a:spcPct val="100000"/>
              </a:lnSpc>
              <a:buClr>
                <a:schemeClr val="accent1"/>
              </a:buClr>
              <a:buFont typeface="+mj-lt"/>
              <a:buAutoNum type="arabicParenR"/>
            </a:pPr>
            <a:endParaRPr lang="en-US" sz="1000" dirty="0">
              <a:cs typeface="Arial" panose="020B0604020202020204" pitchFamily="34" charset="0"/>
            </a:endParaRPr>
          </a:p>
          <a:p>
            <a:pPr marL="457151" indent="-457151">
              <a:lnSpc>
                <a:spcPct val="100000"/>
              </a:lnSpc>
              <a:buClr>
                <a:schemeClr val="accent1"/>
              </a:buClr>
              <a:buFont typeface="+mj-lt"/>
              <a:buAutoNum type="arabicParenR"/>
            </a:pPr>
            <a:r>
              <a:rPr lang="en-US" sz="1000" dirty="0">
                <a:cs typeface="Arial" panose="020B0604020202020204" pitchFamily="34" charset="0"/>
              </a:rPr>
              <a:t>Loss of energy or increased fatigue (i.e., can’t get out of bed)</a:t>
            </a:r>
          </a:p>
          <a:p>
            <a:pPr marL="457151" indent="-457151">
              <a:lnSpc>
                <a:spcPct val="100000"/>
              </a:lnSpc>
              <a:buClr>
                <a:schemeClr val="accent1"/>
              </a:buClr>
              <a:buFont typeface="+mj-lt"/>
              <a:buAutoNum type="arabicParenR"/>
            </a:pPr>
            <a:endParaRPr lang="en-US" sz="1000" dirty="0">
              <a:cs typeface="Arial" panose="020B0604020202020204" pitchFamily="34" charset="0"/>
            </a:endParaRPr>
          </a:p>
          <a:p>
            <a:pPr marL="457151" indent="-457151">
              <a:lnSpc>
                <a:spcPct val="100000"/>
              </a:lnSpc>
              <a:buClr>
                <a:schemeClr val="accent1"/>
              </a:buClr>
              <a:buFont typeface="+mj-lt"/>
              <a:buAutoNum type="arabicParenR"/>
            </a:pPr>
            <a:r>
              <a:rPr lang="en-US" sz="1000" dirty="0">
                <a:cs typeface="Arial" panose="020B0604020202020204" pitchFamily="34" charset="0"/>
              </a:rPr>
              <a:t>Crying for “no reason” or excessively</a:t>
            </a:r>
          </a:p>
          <a:p>
            <a:pPr marL="457151" indent="-457151">
              <a:lnSpc>
                <a:spcPct val="100000"/>
              </a:lnSpc>
              <a:buClr>
                <a:schemeClr val="accent1"/>
              </a:buClr>
              <a:buFont typeface="+mj-lt"/>
              <a:buAutoNum type="arabicParenR"/>
            </a:pPr>
            <a:endParaRPr lang="en-US" sz="1000" dirty="0">
              <a:cs typeface="Arial" panose="020B0604020202020204" pitchFamily="34" charset="0"/>
            </a:endParaRPr>
          </a:p>
          <a:p>
            <a:pPr marL="457151" indent="-457151">
              <a:lnSpc>
                <a:spcPct val="100000"/>
              </a:lnSpc>
              <a:buClr>
                <a:schemeClr val="accent1"/>
              </a:buClr>
              <a:buFont typeface="+mj-lt"/>
              <a:buAutoNum type="arabicParenR"/>
            </a:pPr>
            <a:r>
              <a:rPr lang="en-US" sz="1000" dirty="0">
                <a:cs typeface="Arial" panose="020B0604020202020204" pitchFamily="34" charset="0"/>
              </a:rPr>
              <a:t>Feeling worthless, guilty, feeling overwhelmed and not being able to cope</a:t>
            </a:r>
          </a:p>
          <a:p>
            <a:pPr marL="457151" indent="-457151">
              <a:lnSpc>
                <a:spcPct val="100000"/>
              </a:lnSpc>
              <a:buClr>
                <a:schemeClr val="accent1"/>
              </a:buClr>
              <a:buFont typeface="+mj-lt"/>
              <a:buAutoNum type="arabicParenR"/>
            </a:pPr>
            <a:endParaRPr lang="en-US" sz="1000" dirty="0">
              <a:cs typeface="Arial" panose="020B0604020202020204" pitchFamily="34" charset="0"/>
            </a:endParaRPr>
          </a:p>
          <a:p>
            <a:pPr marL="457163" indent="-457163"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Appetite changes (not eating or eating too much)</a:t>
            </a:r>
          </a:p>
          <a:p>
            <a:pPr marL="457163" indent="-457163" defTabSz="914325">
              <a:lnSpc>
                <a:spcPct val="100000"/>
              </a:lnSpc>
              <a:spcBef>
                <a:spcPts val="1000"/>
              </a:spcBef>
              <a:buClr>
                <a:srgbClr val="156082"/>
              </a:buClr>
              <a:buFont typeface="+mj-lt"/>
              <a:buAutoNum type="arabicParenR" startAt="7"/>
              <a:defRPr/>
            </a:pPr>
            <a:endParaRPr lang="en-US" sz="1000" dirty="0">
              <a:solidFill>
                <a:prstClr val="black"/>
              </a:solidFill>
              <a:cs typeface="Arial" panose="020B0604020202020204" pitchFamily="34" charset="0"/>
            </a:endParaRPr>
          </a:p>
          <a:p>
            <a:pPr marL="457151" indent="-457151"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Feeling agitated and unable to sit still - or very slowed movement or speech</a:t>
            </a:r>
          </a:p>
          <a:p>
            <a:pPr marL="457151" indent="-457151" defTabSz="914325">
              <a:lnSpc>
                <a:spcPct val="100000"/>
              </a:lnSpc>
              <a:spcBef>
                <a:spcPts val="1000"/>
              </a:spcBef>
              <a:buClr>
                <a:srgbClr val="156082"/>
              </a:buClr>
              <a:buFont typeface="+mj-lt"/>
              <a:buAutoNum type="arabicParenR" startAt="7"/>
              <a:defRPr/>
            </a:pPr>
            <a:endParaRPr lang="en-US" sz="1000" dirty="0">
              <a:solidFill>
                <a:prstClr val="black"/>
              </a:solidFill>
              <a:cs typeface="Arial" panose="020B0604020202020204" pitchFamily="34" charset="0"/>
            </a:endParaRPr>
          </a:p>
          <a:p>
            <a:pPr marL="457151" indent="-457151"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Difficulty thinking, concentrating or making decisions</a:t>
            </a:r>
          </a:p>
          <a:p>
            <a:pPr marL="457151" indent="-457151" defTabSz="914325">
              <a:lnSpc>
                <a:spcPct val="100000"/>
              </a:lnSpc>
              <a:spcBef>
                <a:spcPts val="1000"/>
              </a:spcBef>
              <a:buClr>
                <a:srgbClr val="156082"/>
              </a:buClr>
              <a:buFont typeface="+mj-lt"/>
              <a:buAutoNum type="arabicParenR" startAt="7"/>
              <a:defRPr/>
            </a:pPr>
            <a:endParaRPr lang="en-US" sz="1000" dirty="0">
              <a:solidFill>
                <a:prstClr val="black"/>
              </a:solidFill>
              <a:cs typeface="Arial" panose="020B0604020202020204" pitchFamily="34" charset="0"/>
            </a:endParaRPr>
          </a:p>
          <a:p>
            <a:pPr marL="457151" indent="-457151"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Lack of interest in their baby, not feeling bonded to their baby or very anxious about/around the baby</a:t>
            </a:r>
          </a:p>
          <a:p>
            <a:pPr marL="457151" indent="-457151" defTabSz="914325">
              <a:lnSpc>
                <a:spcPct val="100000"/>
              </a:lnSpc>
              <a:spcBef>
                <a:spcPts val="1000"/>
              </a:spcBef>
              <a:buClr>
                <a:srgbClr val="156082"/>
              </a:buClr>
              <a:buFont typeface="+mj-lt"/>
              <a:buAutoNum type="arabicParenR" startAt="7"/>
              <a:defRPr/>
            </a:pPr>
            <a:endParaRPr lang="en-US" sz="1000" dirty="0">
              <a:solidFill>
                <a:prstClr val="black"/>
              </a:solidFill>
              <a:cs typeface="Arial" panose="020B0604020202020204" pitchFamily="34" charset="0"/>
            </a:endParaRPr>
          </a:p>
          <a:p>
            <a:pPr marL="457151" indent="-457151"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Feelings of being a “bad” parent</a:t>
            </a:r>
          </a:p>
          <a:p>
            <a:pPr marL="457151" indent="-457151" defTabSz="914325">
              <a:lnSpc>
                <a:spcPct val="100000"/>
              </a:lnSpc>
              <a:spcBef>
                <a:spcPts val="1000"/>
              </a:spcBef>
              <a:buClr>
                <a:srgbClr val="156082"/>
              </a:buClr>
              <a:buFont typeface="+mj-lt"/>
              <a:buAutoNum type="arabicParenR" startAt="7"/>
              <a:defRPr/>
            </a:pPr>
            <a:endParaRPr lang="en-US" sz="1000" dirty="0">
              <a:solidFill>
                <a:prstClr val="black"/>
              </a:solidFill>
              <a:cs typeface="Arial" panose="020B0604020202020204" pitchFamily="34" charset="0"/>
            </a:endParaRPr>
          </a:p>
          <a:p>
            <a:pPr marL="457151" indent="-457151"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Fear of harming the baby or oneself</a:t>
            </a:r>
          </a:p>
          <a:p>
            <a:pPr marL="457151" indent="-457151" defTabSz="914325">
              <a:lnSpc>
                <a:spcPct val="100000"/>
              </a:lnSpc>
              <a:spcBef>
                <a:spcPts val="1000"/>
              </a:spcBef>
              <a:buClr>
                <a:srgbClr val="156082"/>
              </a:buClr>
              <a:buFont typeface="+mj-lt"/>
              <a:buAutoNum type="arabicParenR" startAt="7"/>
              <a:defRPr/>
            </a:pPr>
            <a:endParaRPr lang="en-US" sz="1000" dirty="0">
              <a:solidFill>
                <a:prstClr val="black"/>
              </a:solidFill>
              <a:cs typeface="Arial" panose="020B0604020202020204" pitchFamily="34" charset="0"/>
            </a:endParaRPr>
          </a:p>
          <a:p>
            <a:pPr marL="457151" indent="-457151" defTabSz="914325">
              <a:lnSpc>
                <a:spcPct val="100000"/>
              </a:lnSpc>
              <a:spcBef>
                <a:spcPts val="1000"/>
              </a:spcBef>
              <a:buClr>
                <a:srgbClr val="156082"/>
              </a:buClr>
              <a:buFont typeface="+mj-lt"/>
              <a:buAutoNum type="arabicParenR" startAt="7"/>
              <a:defRPr/>
            </a:pPr>
            <a:r>
              <a:rPr lang="en-US" sz="1000" dirty="0">
                <a:solidFill>
                  <a:prstClr val="black"/>
                </a:solidFill>
                <a:cs typeface="Arial" panose="020B0604020202020204" pitchFamily="34" charset="0"/>
              </a:rPr>
              <a:t>Thoughts of death or suicide</a:t>
            </a:r>
          </a:p>
          <a:p>
            <a:pPr marL="457151" indent="-457151">
              <a:buClr>
                <a:schemeClr val="accent1"/>
              </a:buClr>
              <a:buFont typeface="+mj-lt"/>
              <a:buAutoNum type="arabicParenR"/>
            </a:pPr>
            <a:endParaRPr lang="en-US" sz="10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Reference:</a:t>
            </a:r>
            <a:r>
              <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 Cleveland Clinic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https://my.clevelandclinic.org/health/diseases/9312-postpartum-depression</a:t>
            </a:r>
          </a:p>
          <a:p>
            <a:endParaRPr lang="en-US" dirty="0"/>
          </a:p>
        </p:txBody>
      </p:sp>
      <p:sp>
        <p:nvSpPr>
          <p:cNvPr id="4" name="Slide Number Placeholder 3"/>
          <p:cNvSpPr>
            <a:spLocks noGrp="1"/>
          </p:cNvSpPr>
          <p:nvPr>
            <p:ph type="sldNum" sz="quarter" idx="5"/>
          </p:nvPr>
        </p:nvSpPr>
        <p:spPr/>
        <p:txBody>
          <a:bodyPr/>
          <a:lstStyle/>
          <a:p>
            <a:pPr marL="0" marR="0" lvl="0" indent="0" algn="r" defTabSz="914325" rtl="0" eaLnBrk="1" fontAlgn="auto" latinLnBrk="0" hangingPunct="1">
              <a:lnSpc>
                <a:spcPct val="100000"/>
              </a:lnSpc>
              <a:spcBef>
                <a:spcPts val="0"/>
              </a:spcBef>
              <a:spcAft>
                <a:spcPts val="0"/>
              </a:spcAft>
              <a:buClrTx/>
              <a:buSzTx/>
              <a:buFontTx/>
              <a:buNone/>
              <a:tabLst/>
              <a:defRPr/>
            </a:pPr>
            <a:fld id="{5BE7C200-B04F-4F55-9F75-294460568A81}"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325"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1890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246769"/>
          </a:xfrm>
        </p:spPr>
        <p:txBody>
          <a:bodyPr/>
          <a:lstStyle/>
          <a:p>
            <a:r>
              <a:rPr lang="en-US" b="1" dirty="0"/>
              <a:t>Many Postpartum Experiences Overlap, But They Are All Unique:</a:t>
            </a:r>
          </a:p>
          <a:p>
            <a:endParaRPr lang="en-US" dirty="0"/>
          </a:p>
          <a:p>
            <a:pPr marL="171450" indent="-171450">
              <a:buFont typeface="Arial" panose="020B0604020202020204" pitchFamily="34" charset="0"/>
              <a:buChar char="•"/>
            </a:pPr>
            <a:r>
              <a:rPr lang="en-US" dirty="0"/>
              <a:t>Baby Blues: Very common. A temporary hormonal dip that brings tears, mood swings, and overwhelm in the first couple weeks. It usually fades on its own</a:t>
            </a:r>
          </a:p>
          <a:p>
            <a:endParaRPr lang="en-US" dirty="0"/>
          </a:p>
          <a:p>
            <a:pPr marL="171450" indent="-171450">
              <a:buFont typeface="Arial" panose="020B0604020202020204" pitchFamily="34" charset="0"/>
              <a:buChar char="•"/>
            </a:pPr>
            <a:r>
              <a:rPr lang="en-US" dirty="0"/>
              <a:t>Postpartum/Peripartum Depression: Looks more like persistent sadness, low energy, or a caregiver having trouble bonding with their baby. It often lingers for months without support or treatment.</a:t>
            </a:r>
          </a:p>
          <a:p>
            <a:endParaRPr lang="en-US" dirty="0"/>
          </a:p>
          <a:p>
            <a:pPr marL="171450" indent="-171450">
              <a:buFont typeface="Arial" panose="020B0604020202020204" pitchFamily="34" charset="0"/>
              <a:buChar char="•"/>
            </a:pPr>
            <a:r>
              <a:rPr lang="en-US" dirty="0"/>
              <a:t>Postpartum Anxiety: Instead of deep sadness, it shows up as relentless worry. Caregivers might feel irritable and unable to sleep or relax—even when their baby is safe. </a:t>
            </a:r>
          </a:p>
          <a:p>
            <a:endParaRPr lang="en-US" dirty="0"/>
          </a:p>
          <a:p>
            <a:endParaRPr lang="en-US" dirty="0"/>
          </a:p>
          <a:p>
            <a:r>
              <a:rPr lang="en-US" b="1" dirty="0"/>
              <a:t>Reference:</a:t>
            </a:r>
          </a:p>
          <a:p>
            <a:r>
              <a:rPr lang="en-US" dirty="0"/>
              <a:t>https://helpingmoon.com/when-worry-doesnt-quit-understanding-postpartum-anxiety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53714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938992"/>
          </a:xfrm>
        </p:spPr>
        <p:txBody>
          <a:bodyPr/>
          <a:lstStyle/>
          <a:p>
            <a:r>
              <a:rPr lang="en-US" b="1" dirty="0"/>
              <a:t>Why Does Anxiety Happen in Peripartum and Postpartum Stages of Life? </a:t>
            </a:r>
          </a:p>
          <a:p>
            <a:r>
              <a:rPr lang="en-US" dirty="0"/>
              <a:t>It may be due to the following: </a:t>
            </a:r>
            <a:br>
              <a:rPr lang="en-US" dirty="0"/>
            </a:br>
            <a:r>
              <a:rPr lang="en-US" dirty="0"/>
              <a:t>-    Hormone shifts after birth</a:t>
            </a:r>
          </a:p>
          <a:p>
            <a:pPr marL="171450" indent="-171450">
              <a:buFontTx/>
              <a:buChar char="-"/>
            </a:pPr>
            <a:r>
              <a:rPr lang="en-US" dirty="0"/>
              <a:t>Stressors, including health challenges, financial pressures, and/or changes in relationships when a baby is born.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Past pain, including </a:t>
            </a:r>
            <a:r>
              <a:rPr lang="en-US" b="0" i="0" dirty="0"/>
              <a:t>miscarriages or pregnancy losses can heighten fears </a:t>
            </a:r>
            <a:endParaRPr lang="en-US" dirty="0"/>
          </a:p>
          <a:p>
            <a:pPr marL="171450" indent="-171450">
              <a:buFontTx/>
              <a:buChar char="-"/>
            </a:pPr>
            <a:r>
              <a:rPr lang="en-US" dirty="0"/>
              <a:t>A history of anxiety or depression</a:t>
            </a:r>
          </a:p>
          <a:p>
            <a:pPr marL="171450" indent="-171450">
              <a:buFontTx/>
              <a:buChar char="-"/>
            </a:pPr>
            <a:r>
              <a:rPr lang="en-US" dirty="0"/>
              <a:t>Changes in breastfeeding, especially during weaning</a:t>
            </a:r>
          </a:p>
          <a:p>
            <a:pPr marL="0" indent="0">
              <a:buFontTx/>
              <a:buNone/>
            </a:pPr>
            <a:endParaRPr lang="en-US" dirty="0"/>
          </a:p>
          <a:p>
            <a:endParaRPr lang="en-US" dirty="0"/>
          </a:p>
          <a:p>
            <a:r>
              <a:rPr lang="en-US" b="1" dirty="0"/>
              <a:t>Reference:</a:t>
            </a:r>
          </a:p>
          <a:p>
            <a:r>
              <a:rPr lang="en-US" dirty="0"/>
              <a:t>https://helpingmoon.com/when-worry-doesnt-quit-understanding-postpartum-anxiety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43253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169551"/>
          </a:xfrm>
        </p:spPr>
        <p:txBody>
          <a:bodyPr/>
          <a:lstStyle/>
          <a:p>
            <a:r>
              <a:rPr lang="en-US" sz="1000" dirty="0">
                <a:latin typeface="+mn-lt"/>
              </a:rPr>
              <a:t>As evidence and national guidelines have evolved, so too must program practices. Consequently, HRSA is updating the current depression screening and referral measure to include anxiety.</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0"/>
            <a:ext cx="7680960" cy="1631216"/>
          </a:xfrm>
        </p:spPr>
        <p:txBody>
          <a:bodyPr/>
          <a:lstStyle/>
          <a:p>
            <a:r>
              <a:rPr lang="en-US" sz="1000" i="1" dirty="0">
                <a:latin typeface="+mn-lt"/>
              </a:rPr>
              <a:t>“To support this performance measure change, HRSA worked with an independent research institute to conduct a literature review and an environmental scan to identify current validated screening tools for depression and anxiety. The Edinburgh Postnatal Depression Scale was included in the list of validated screening tools for both depression and anxiety. Therefore, Illinois chose to continue using the Edinburgh because it fulfills the need for a tool to screen for depression and the screening tool also already contains 3 questions out of the 10 (questions 3, 4, and 5) that specifically address anxiety.”</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47732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“Since home visitors are already experienced in administering the tool to screen and refer for depression, programs will not need to learn an entirely new tool. What will change is the addition of a total score for questions 3, 4, and 5 to determine if there is a need for a referral specifically for anxiety. The overall score that includes the 10 questions used to determine if there is a need for a referral due to depression remains the same.”</a:t>
            </a:r>
          </a:p>
          <a:p>
            <a:endParaRPr lang="en-US" sz="1000" i="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0"/>
            <a:ext cx="7680960" cy="1477328"/>
          </a:xfrm>
        </p:spPr>
        <p:txBody>
          <a:bodyPr/>
          <a:lstStyle/>
          <a:p>
            <a:r>
              <a:rPr lang="en-US" sz="1000" i="1" dirty="0">
                <a:latin typeface="+mn-lt"/>
              </a:rPr>
              <a:t>“Questions 3, 4, and 5 are classified as the “Anxiety Subscale” for the Edinburgh Postnatal Depression Scale. Studies have validated its use and have identified scoring cut-points for postpartum anxiety detection, which will be outlined in upcoming slides.” </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sz="1000" dirty="0">
              <a:latin typeface="+mn-lt"/>
            </a:endParaRPr>
          </a:p>
          <a:p>
            <a:endParaRPr lang="en-US" sz="1000" dirty="0">
              <a:latin typeface="+mn-lt"/>
            </a:endParaRP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71800" y="411163"/>
            <a:ext cx="3657600" cy="2057400"/>
          </a:xfrm>
        </p:spPr>
        <p:txBody>
          <a:bodyPr/>
          <a:lstStyle/>
          <a:p>
            <a:endParaRPr lang="en-US" dirty="0"/>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1" fontAlgn="base" latinLnBrk="0" hangingPunct="1">
              <a:lnSpc>
                <a:spcPts val="2025"/>
              </a:lnSpc>
              <a:spcBef>
                <a:spcPts val="0"/>
              </a:spcBef>
              <a:spcAft>
                <a:spcPts val="750"/>
              </a:spcAft>
              <a:buClrTx/>
              <a:buSzTx/>
              <a:buFontTx/>
              <a:buNone/>
              <a:tabLst/>
              <a:defRPr/>
            </a:pPr>
            <a:r>
              <a:rPr kumimoji="0" lang="en-US" sz="1000" b="1" i="0" u="none" strike="noStrike" kern="1200" cap="none" spc="19" normalizeH="0" baseline="0" noProof="0" dirty="0">
                <a:ln>
                  <a:noFill/>
                </a:ln>
                <a:solidFill>
                  <a:srgbClr val="333132"/>
                </a:solidFill>
                <a:effectLst/>
                <a:uLnTx/>
                <a:uFillTx/>
                <a:latin typeface="+mn-lt"/>
                <a:ea typeface="+mn-ea"/>
                <a:cs typeface="+mn-cs"/>
              </a:rPr>
              <a:t>Let’s Take a Moment to Discuss the Actual Tool: </a:t>
            </a:r>
          </a:p>
          <a:p>
            <a:pPr marL="0" marR="0" lvl="0" indent="0" algn="l" defTabSz="914400" rtl="0" eaLnBrk="1" fontAlgn="base" latinLnBrk="0" hangingPunct="1">
              <a:lnSpc>
                <a:spcPts val="2025"/>
              </a:lnSpc>
              <a:spcBef>
                <a:spcPts val="0"/>
              </a:spcBef>
              <a:spcAft>
                <a:spcPts val="750"/>
              </a:spcAft>
              <a:buClrTx/>
              <a:buSzTx/>
              <a:buFontTx/>
              <a:buNone/>
              <a:tabLst/>
              <a:defRPr/>
            </a:pPr>
            <a:endParaRPr kumimoji="0" lang="en-US" sz="1000" b="1" i="0" u="none" strike="noStrike" kern="1200" cap="none" spc="19" normalizeH="0" baseline="0" noProof="0" dirty="0">
              <a:ln>
                <a:noFill/>
              </a:ln>
              <a:solidFill>
                <a:srgbClr val="333132"/>
              </a:solidFill>
              <a:effectLst/>
              <a:uLnTx/>
              <a:uFillTx/>
              <a:latin typeface="+mn-lt"/>
              <a:ea typeface="+mn-ea"/>
              <a:cs typeface="+mn-cs"/>
            </a:endParaRPr>
          </a:p>
          <a:p>
            <a:pPr marL="0" marR="0" lvl="0" indent="0" algn="l" defTabSz="914400" rtl="0" eaLnBrk="1" fontAlgn="base" latinLnBrk="0" hangingPunct="1">
              <a:lnSpc>
                <a:spcPts val="1500"/>
              </a:lnSpc>
              <a:spcBef>
                <a:spcPts val="750"/>
              </a:spcBef>
              <a:spcAft>
                <a:spcPts val="750"/>
              </a:spcAft>
              <a:buClrTx/>
              <a:buSzTx/>
              <a:buFontTx/>
              <a:buNone/>
              <a:tabLst/>
              <a:defRPr/>
            </a:pPr>
            <a:r>
              <a:rPr kumimoji="0" lang="en-US" sz="1000" b="0" i="0" u="none" strike="noStrike" kern="1200" cap="none" spc="19" normalizeH="0" baseline="0" noProof="0" dirty="0">
                <a:ln>
                  <a:noFill/>
                </a:ln>
                <a:solidFill>
                  <a:srgbClr val="4B4B4B"/>
                </a:solidFill>
                <a:effectLst/>
                <a:uLnTx/>
                <a:uFillTx/>
                <a:latin typeface="+mn-lt"/>
                <a:ea typeface="+mn-ea"/>
                <a:cs typeface="+mn-cs"/>
              </a:rPr>
              <a:t>The Edinburgh Postnatal Depression (EPDS) Scale was first developed in 1987 by Scottish health centers in Edinburgh and Livingston. The EPDS is a 10-item questionnaire that was developed to identify women who have postpartum depression. The EPDS has proven to be an effective screening tool for not only postpartum but also pregnancy.  It is a widely used depression screening tool and has been adapted and validated in many languages. Information on a link to access the tool in a variety of languages will be shared in an upcoming slide.  </a:t>
            </a:r>
          </a:p>
          <a:p>
            <a:pPr marL="0" marR="0" lvl="0" indent="0" algn="l" defTabSz="914400" rtl="0" eaLnBrk="1" fontAlgn="base" latinLnBrk="0" hangingPunct="1">
              <a:lnSpc>
                <a:spcPts val="1500"/>
              </a:lnSpc>
              <a:spcBef>
                <a:spcPts val="750"/>
              </a:spcBef>
              <a:spcAft>
                <a:spcPts val="750"/>
              </a:spcAft>
              <a:buClrTx/>
              <a:buSzTx/>
              <a:buFontTx/>
              <a:buNone/>
              <a:tabLst/>
              <a:defRPr/>
            </a:pPr>
            <a:endParaRPr kumimoji="0" lang="en-US" sz="1000" b="0" i="0" u="none" strike="noStrike" kern="1200" cap="none" spc="19" normalizeH="0" baseline="0" noProof="0" dirty="0">
              <a:ln>
                <a:noFill/>
              </a:ln>
              <a:solidFill>
                <a:srgbClr val="4B4B4B"/>
              </a:solidFill>
              <a:effectLst/>
              <a:uLnTx/>
              <a:uFillTx/>
              <a:latin typeface="+mn-lt"/>
              <a:ea typeface="+mn-ea"/>
              <a:cs typeface="+mn-cs"/>
            </a:endParaRPr>
          </a:p>
          <a:p>
            <a:pPr lvl="0"/>
            <a:r>
              <a:rPr lang="en-US" sz="1000" b="0" i="0" dirty="0">
                <a:latin typeface="+mn-lt"/>
                <a:cs typeface="Arial" panose="020B0604020202020204" pitchFamily="34" charset="0"/>
              </a:rPr>
              <a:t>The EPDS is a self-rating scale, which means parents are asked to complete it during a visit, with home visitors and doulas scoring the tool as soon as parents complete it to provide immediate feedback and take any actions needed for resources and/or referrals. </a:t>
            </a:r>
            <a:endParaRPr lang="en-US" sz="1000" dirty="0">
              <a:latin typeface="+mn-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BE7C200-B04F-4F55-9F75-294460568A81}" type="slidenum">
              <a:rPr lang="en-US" smtClean="0"/>
              <a:t>16</a:t>
            </a:fld>
            <a:endParaRPr lang="en-US" dirty="0"/>
          </a:p>
        </p:txBody>
      </p:sp>
    </p:spTree>
    <p:extLst>
      <p:ext uri="{BB962C8B-B14F-4D97-AF65-F5344CB8AC3E}">
        <p14:creationId xmlns:p14="http://schemas.microsoft.com/office/powerpoint/2010/main" val="402939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938992"/>
          </a:xfrm>
        </p:spPr>
        <p:txBody>
          <a:bodyPr/>
          <a:lstStyle/>
          <a:p>
            <a:r>
              <a:rPr lang="en-US" sz="1000" dirty="0">
                <a:latin typeface="+mn-lt"/>
              </a:rPr>
              <a:t>On this slide is a snapshot of the English version of the revised tool home visitors and doulas will begin to use as of October 1, 2026.  Based on copyright laws, the verbiage of the 10 questions has remained the same since the tool was first created in 1987.</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When administering the Edinburgh Postnatal Depression Scale, HRSA recommends that the “screening should be administered in a private, comfortable location away from others” as much as possible.  Additionally, when home visitors and doulas are discussing this mental health screening, HRSA recommends that home visitors frame the screening “as routine care for all participants” to normalize it for parents/caregivers.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Furthermore, programs should already have protocols and processes in place to handle “urgent situations” that may occur during home visits.  Therefore, as a reminder to all of the program supervisors, please make a note to review the established protocol for home visits your program and/or agency has in place and make any updates or revisions needed to ensure home visitors and doulas know what should take place if an “urgent situation” occurs during a home visit.  </a:t>
            </a:r>
          </a:p>
          <a:p>
            <a:endParaRPr lang="en-US" sz="1000" dirty="0">
              <a:latin typeface="+mn-lt"/>
            </a:endParaRPr>
          </a:p>
          <a:p>
            <a:r>
              <a:rPr lang="en-US" sz="1000" dirty="0">
                <a:latin typeface="+mn-lt"/>
              </a:rPr>
              <a:t>A Spanish version is being developed that will be provided to all of your programs.  Information to access to the scale in other languages is on the next slide.  </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a:t>
            </a:r>
            <a:r>
              <a:rPr kumimoji="0" lang="en-US" sz="1000" b="0" i="0" u="none" strike="noStrike" kern="1200" cap="none" spc="0" normalizeH="0" baseline="0" noProof="0" dirty="0">
                <a:ln>
                  <a:noFill/>
                </a:ln>
                <a:solidFill>
                  <a:srgbClr val="404040"/>
                </a:solidFill>
                <a:effectLst/>
                <a:uLnTx/>
                <a:uFillTx/>
                <a:latin typeface="Georgia"/>
                <a:ea typeface="+mn-ea"/>
                <a:cs typeface="Arial" panose="020B0604020202020204" pitchFamily="34" charset="0"/>
              </a:rPr>
              <a:t>Updates to FY2027 MIECHV Performance Measures: Implementing the New Anxiety Screening and Completed Referral Measure: TA Tool for Anxiety Screening (01.30.26) FINAL”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endParaRPr>
          </a:p>
          <a:p>
            <a:endParaRPr lang="en-US" sz="1000" dirty="0">
              <a:latin typeface="+mn-lt"/>
            </a:endParaRPr>
          </a:p>
        </p:txBody>
      </p:sp>
    </p:spTree>
    <p:extLst>
      <p:ext uri="{BB962C8B-B14F-4D97-AF65-F5344CB8AC3E}">
        <p14:creationId xmlns:p14="http://schemas.microsoft.com/office/powerpoint/2010/main" val="1346160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169551"/>
          </a:xfrm>
        </p:spPr>
        <p:txBody>
          <a:bodyPr/>
          <a:lstStyle/>
          <a:p>
            <a:pPr marL="171450" indent="-171450">
              <a:buFont typeface="Arial" panose="020B0604020202020204" pitchFamily="34" charset="0"/>
              <a:buChar char="•"/>
            </a:pPr>
            <a:r>
              <a:rPr lang="en-US" b="0" dirty="0"/>
              <a:t>The Edinburgh Postnatal Depression Scale is available in multiple languages by accessing the website on the slide (slides will be available to ensure all programs have the link). </a:t>
            </a:r>
          </a:p>
          <a:p>
            <a:pPr lvl="1"/>
            <a:r>
              <a:rPr lang="en-US" dirty="0"/>
              <a:t>https://www.healthtranslations.vic.gov.au/resources/edinburgh-postnatal-depression-scale-epds</a:t>
            </a:r>
          </a:p>
          <a:p>
            <a:pPr lvl="1"/>
            <a:endParaRPr lang="en-US" dirty="0"/>
          </a:p>
          <a:p>
            <a:pPr lvl="1"/>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Let’s review a tip sheet that provides an overview of the scale.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Resource: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https://www.healthtranslations.vic.gov.au/resources/edinburgh-postnatal-depression-scale-epds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endParaRPr>
          </a:p>
          <a:p>
            <a:endParaRPr lang="en-US" dirty="0"/>
          </a:p>
        </p:txBody>
      </p:sp>
    </p:spTree>
    <p:extLst>
      <p:ext uri="{BB962C8B-B14F-4D97-AF65-F5344CB8AC3E}">
        <p14:creationId xmlns:p14="http://schemas.microsoft.com/office/powerpoint/2010/main" val="2182450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tip sheet on this slide provides a helpful overview on the value of the screening to families, quick facts about the tool, the purpose, protocol, and on the right side in the blue box are two samples on how home visitors and doulas can discuss the tool while conveying compassion and being open to explain why they are being asked to complete the screening. </a:t>
            </a:r>
          </a:p>
          <a:p>
            <a:endParaRPr lang="en-US" dirty="0"/>
          </a:p>
          <a:p>
            <a:r>
              <a:rPr lang="en-US" b="1" dirty="0"/>
              <a:t>Resource:</a:t>
            </a:r>
            <a:r>
              <a:rPr lang="en-US" dirty="0"/>
              <a:t> </a:t>
            </a:r>
            <a:r>
              <a:rPr lang="en-US" sz="1000" i="0" kern="1200" dirty="0">
                <a:solidFill>
                  <a:schemeClr val="tx1"/>
                </a:solidFill>
                <a:effectLst/>
                <a:latin typeface="Georgia" panose="02040502050405020303" pitchFamily="18" charset="0"/>
                <a:ea typeface="+mn-ea"/>
                <a:cs typeface="Arial" panose="020B0604020202020204" pitchFamily="34" charset="0"/>
              </a:rPr>
              <a:t>Adapted by the Kansas Department of Health and Environment, Bureau of Family Health,</a:t>
            </a:r>
          </a:p>
          <a:p>
            <a:r>
              <a:rPr lang="en-US" sz="1000" i="0" kern="1200" dirty="0">
                <a:solidFill>
                  <a:schemeClr val="tx1"/>
                </a:solidFill>
                <a:effectLst/>
                <a:latin typeface="Georgia" panose="02040502050405020303" pitchFamily="18" charset="0"/>
                <a:ea typeface="+mn-ea"/>
                <a:cs typeface="Arial" panose="020B0604020202020204" pitchFamily="34" charset="0"/>
              </a:rPr>
              <a:t>from tip sheets created by Lilly Irvin-Vitela, 2014, on behalf of UW Milwaukee Child Welfare Partnerships and WI Dept. of Children and Families</a:t>
            </a:r>
          </a:p>
          <a:p>
            <a:endParaRPr lang="en-US" dirty="0"/>
          </a:p>
        </p:txBody>
      </p:sp>
    </p:spTree>
    <p:extLst>
      <p:ext uri="{BB962C8B-B14F-4D97-AF65-F5344CB8AC3E}">
        <p14:creationId xmlns:p14="http://schemas.microsoft.com/office/powerpoint/2010/main" val="4286930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F04E-F5D7-58A2-2571-4817FFD0E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655A6-51AB-342D-B574-2B61352EA2C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01F8BF-27B2-D0FA-3830-7827113D9DE2}"/>
              </a:ext>
            </a:extLst>
          </p:cNvPr>
          <p:cNvSpPr>
            <a:spLocks noGrp="1"/>
          </p:cNvSpPr>
          <p:nvPr>
            <p:ph type="body" idx="1"/>
          </p:nvPr>
        </p:nvSpPr>
        <p:spPr>
          <a:xfrm>
            <a:off x="960120" y="2640331"/>
            <a:ext cx="7680960" cy="178510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In order for you to view the specifics of the tool, the upper half will be shown on this slide, and the lower half on the next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As the tool is introduced to a parent/caregiver during a visit, please remember the guidelines from HRSA that I just mentioned on the previous slide, which I will repeat so you can all hear them again:</a:t>
            </a:r>
            <a:b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br>
            <a:endPar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HRSA recommends that the “screening should be administered in a private, comfortable location away from others” as much as possible.  Additionally, when home visitors and doulas are explaining the screening, HRSA recommends that home visitors and doulas  frame the screening “as routine care for all participants” to normalize it as much as possible.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Georgia"/>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Let’s walk through the process of administering the tool to a parent/caregiver.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Imagine yourself at a home visit.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Begin explaining  the screening by using the verbiage on the tip sheet in your own words that this mental health screening tool is called the Edinburgh Postnatal Depression Scale (and is called this because it was created in a city in Scotland called Edinburgh).  It was created to ask a parent/caregiver questions about their mental health, including questions about postnatal depression and questions about postnatal anxiety.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Provide a paper copy of the tool to the primary parent/caregiver.  Ask them to write their name and the date.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      (If you notice this might be difficult for them, you may ask their permission to write their name and the date on it.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You will then verbally review the instructions with them.  The instructions include the following:  “This scale has 10 questions and typically take  less than 5 minutes to complete.  There are 7 questions about postnatal depression.  There are 3 questions about anxiety (these are in the light blue boxes.)  Please read each question and check the answer which comes closest to how you have felt in the past 7 days, not just how you feel today. Again, after reading each question, check the answer which comes closes to how you have felt in the past 7 days, not just how you feel today.”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You will give them time to complete the scale.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a:t>
            </a:r>
            <a:r>
              <a:rPr kumimoji="0" lang="en-US" sz="1000" b="0" i="0" u="none" strike="noStrike" kern="1200" cap="none" spc="0" normalizeH="0" baseline="0" noProof="0" dirty="0">
                <a:ln>
                  <a:noFill/>
                </a:ln>
                <a:solidFill>
                  <a:srgbClr val="404040"/>
                </a:solidFill>
                <a:effectLst/>
                <a:uLnTx/>
                <a:uFillTx/>
                <a:latin typeface="Georgia"/>
                <a:ea typeface="+mn-ea"/>
                <a:cs typeface="Arial" panose="020B0604020202020204" pitchFamily="34" charset="0"/>
              </a:rPr>
              <a:t>Updates to FY2027 MIECHV Performance Measures: Implementing the New Anxiety Screening and Completed Referral Measure: TA Tool for Anxiety Screening (01.30.26) FINAL”</a:t>
            </a:r>
          </a:p>
          <a:p>
            <a:endParaRPr kumimoji="0" lang="en-US" sz="1000" b="0" i="0" u="none" strike="noStrike" kern="1200" cap="none" spc="0" normalizeH="0" baseline="0" noProof="0" dirty="0">
              <a:ln>
                <a:noFill/>
              </a:ln>
              <a:solidFill>
                <a:srgbClr val="404040"/>
              </a:solidFill>
              <a:effectLst/>
              <a:uLnTx/>
              <a:uFillTx/>
              <a:latin typeface="+mn-lt"/>
              <a:ea typeface="+mn-ea"/>
              <a:cs typeface="+mn-cs"/>
            </a:endParaRPr>
          </a:p>
        </p:txBody>
      </p:sp>
    </p:spTree>
    <p:extLst>
      <p:ext uri="{BB962C8B-B14F-4D97-AF65-F5344CB8AC3E}">
        <p14:creationId xmlns:p14="http://schemas.microsoft.com/office/powerpoint/2010/main" val="3020476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After a caregiver has finished marking each question, home visitors and doulas will calculate a score to determine if there is a need to refer based on depression and will also calculate a score to determine if there is a need to refer based on anxiety.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Calculating a Score for Depression: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On this slide, we will discuss calculating a score for depression.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When calculating a score for depression, the score from all 10 questions will be copied into the “Depression Score” chart, with a total score determined based on the sum.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Scores will range from 0-30.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If the primary caregiver is a female and scores 9* or higher, the action will be for home visitors and doulas </a:t>
            </a:r>
            <a:r>
              <a:rPr kumimoji="0" lang="en-US" sz="1000" b="0" i="1" u="none" strike="noStrike" kern="1200" cap="none" spc="0" normalizeH="0" baseline="0" noProof="0" dirty="0">
                <a:ln>
                  <a:noFill/>
                </a:ln>
                <a:solidFill>
                  <a:srgbClr val="0070C0"/>
                </a:solidFill>
                <a:effectLst/>
                <a:uLnTx/>
                <a:uFillTx/>
                <a:latin typeface="+mn-lt"/>
                <a:ea typeface="+mn-ea"/>
                <a:cs typeface="+mn-cs"/>
              </a:rPr>
              <a:t>to refer to services according to their established protocol, and obtain consent for referral follow-up, </a:t>
            </a:r>
            <a:r>
              <a:rPr kumimoji="0" lang="en-US" sz="1000" b="0" i="0" u="none" strike="noStrike" kern="1200" cap="none" spc="0" normalizeH="0" baseline="0" noProof="0" dirty="0">
                <a:ln>
                  <a:noFill/>
                </a:ln>
                <a:solidFill>
                  <a:srgbClr val="0070C0"/>
                </a:solidFill>
                <a:effectLst/>
                <a:uLnTx/>
                <a:uFillTx/>
                <a:latin typeface="+mn-lt"/>
                <a:ea typeface="+mn-ea"/>
                <a:cs typeface="+mn-cs"/>
              </a:rPr>
              <a:t>per the “</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a:t>
            </a:r>
            <a:r>
              <a:rPr kumimoji="0" lang="en-US" sz="1000" b="1" i="0" u="none" strike="noStrike" kern="1200" cap="none" spc="0" normalizeH="0" baseline="0" noProof="0" dirty="0">
                <a:ln>
                  <a:noFill/>
                </a:ln>
                <a:solidFill>
                  <a:srgbClr val="404040"/>
                </a:solidFill>
                <a:effectLst/>
                <a:uLnTx/>
                <a:uFillTx/>
                <a:latin typeface="+mn-lt"/>
                <a:ea typeface="+mn-ea"/>
                <a:cs typeface="+mn-cs"/>
              </a:rPr>
              <a:t> </a:t>
            </a:r>
            <a:r>
              <a:rPr kumimoji="0" lang="en-US" sz="1000" b="0" i="0" u="none" strike="noStrike" kern="1200" cap="none" spc="0" normalizeH="0" baseline="0" noProof="0" dirty="0">
                <a:ln>
                  <a:noFill/>
                </a:ln>
                <a:solidFill>
                  <a:srgbClr val="404040"/>
                </a:solidFill>
                <a:effectLst/>
                <a:uLnTx/>
                <a:uFillTx/>
                <a:latin typeface="+mn-lt"/>
                <a:ea typeface="+mn-ea"/>
                <a:cs typeface="+mn-cs"/>
              </a:rPr>
              <a:t>TA Tool for Anxiety Screening (01.30.26) FINAL.”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srgbClr val="0070C0"/>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If the primary caregiver is a male and the total score is 10 or higher, the action will be for home visitors and doulas </a:t>
            </a:r>
            <a:r>
              <a:rPr kumimoji="0" lang="en-US" sz="1000" b="0" i="1" u="none" strike="noStrike" kern="1200" cap="none" spc="0" normalizeH="0" baseline="0" noProof="0" dirty="0">
                <a:ln>
                  <a:noFill/>
                </a:ln>
                <a:solidFill>
                  <a:srgbClr val="0070C0"/>
                </a:solidFill>
                <a:effectLst/>
                <a:uLnTx/>
                <a:uFillTx/>
                <a:latin typeface="+mn-lt"/>
                <a:ea typeface="+mn-ea"/>
                <a:cs typeface="+mn-cs"/>
              </a:rPr>
              <a:t>to refer to services according to their established protocol, and obtain consent for referral follow-up, </a:t>
            </a:r>
            <a:r>
              <a:rPr kumimoji="0" lang="en-US" sz="1000" b="0" i="0" u="none" strike="noStrike" kern="1200" cap="none" spc="0" normalizeH="0" baseline="0" noProof="0" dirty="0">
                <a:ln>
                  <a:noFill/>
                </a:ln>
                <a:solidFill>
                  <a:srgbClr val="0070C0"/>
                </a:solidFill>
                <a:effectLst/>
                <a:uLnTx/>
                <a:uFillTx/>
                <a:latin typeface="+mn-lt"/>
                <a:ea typeface="+mn-ea"/>
                <a:cs typeface="+mn-cs"/>
              </a:rPr>
              <a:t>per the “</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a:t>
            </a:r>
            <a:r>
              <a:rPr kumimoji="0" lang="en-US" sz="1000" b="1" i="0" u="none" strike="noStrike" kern="1200" cap="none" spc="0" normalizeH="0" baseline="0" noProof="0" dirty="0">
                <a:ln>
                  <a:noFill/>
                </a:ln>
                <a:solidFill>
                  <a:srgbClr val="404040"/>
                </a:solidFill>
                <a:effectLst/>
                <a:uLnTx/>
                <a:uFillTx/>
                <a:latin typeface="+mn-lt"/>
                <a:ea typeface="+mn-ea"/>
                <a:cs typeface="+mn-cs"/>
              </a:rPr>
              <a:t> </a:t>
            </a:r>
            <a:r>
              <a:rPr kumimoji="0" lang="en-US" sz="1000" b="0" i="0" u="none" strike="noStrike" kern="1200" cap="none" spc="0" normalizeH="0" baseline="0" noProof="0" dirty="0">
                <a:ln>
                  <a:noFill/>
                </a:ln>
                <a:solidFill>
                  <a:srgbClr val="404040"/>
                </a:solidFill>
                <a:effectLst/>
                <a:uLnTx/>
                <a:uFillTx/>
                <a:latin typeface="+mn-lt"/>
                <a:ea typeface="+mn-ea"/>
                <a:cs typeface="+mn-cs"/>
              </a:rPr>
              <a:t>TA Tool for Anxiety Screening (01.30.26) FINAL.”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srgbClr val="0070C0"/>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If the score for questions #10 is a score of 1, 2, or 3, an immediate referral is needed due to the risk of suicidality. </a:t>
            </a:r>
          </a:p>
          <a:p>
            <a:endParaRPr lang="en-US" sz="1000" dirty="0">
              <a:latin typeface="+mn-lt"/>
            </a:endParaRPr>
          </a:p>
          <a:p>
            <a:pPr marL="0" indent="0">
              <a:buFont typeface="Arial" panose="020B0604020202020204" pitchFamily="34" charset="0"/>
              <a:buNone/>
            </a:pPr>
            <a:endParaRPr lang="en-US" sz="1000" dirty="0">
              <a:latin typeface="+mn-lt"/>
            </a:endParaRPr>
          </a:p>
          <a:p>
            <a:pPr marL="0" indent="0">
              <a:buFont typeface="Arial" panose="020B0604020202020204" pitchFamily="34" charset="0"/>
              <a:buNone/>
            </a:pPr>
            <a:r>
              <a:rPr lang="en-US" sz="1000" b="1" dirty="0">
                <a:latin typeface="+mn-lt"/>
              </a:rPr>
              <a:t>* Depression Score Reference (9 or Higher) </a:t>
            </a:r>
          </a:p>
          <a:p>
            <a:pPr marL="0" indent="0">
              <a:buFont typeface="Arial" panose="020B0604020202020204" pitchFamily="34" charset="0"/>
              <a:buNone/>
            </a:pPr>
            <a:r>
              <a:rPr lang="en-US" sz="1000" b="1" i="0" dirty="0">
                <a:solidFill>
                  <a:srgbClr val="FF8000"/>
                </a:solidFill>
                <a:effectLst/>
                <a:latin typeface="+mn-lt"/>
              </a:rPr>
              <a:t>PA PsycTests:</a:t>
            </a:r>
            <a:r>
              <a:rPr lang="en-US" sz="1000" b="1" i="0" dirty="0">
                <a:solidFill>
                  <a:srgbClr val="212529"/>
                </a:solidFill>
                <a:effectLst/>
                <a:latin typeface="+mn-lt"/>
              </a:rPr>
              <a:t> </a:t>
            </a:r>
            <a:r>
              <a:rPr lang="en-US" sz="1000" b="1" i="0" dirty="0">
                <a:solidFill>
                  <a:srgbClr val="FF8000"/>
                </a:solidFill>
                <a:effectLst/>
                <a:latin typeface="+mn-lt"/>
              </a:rPr>
              <a:t>Citation and Description</a:t>
            </a:r>
            <a:endParaRPr lang="en-US" sz="1000" b="1" i="0" dirty="0">
              <a:solidFill>
                <a:srgbClr val="212529"/>
              </a:solidFill>
              <a:effectLst/>
              <a:latin typeface="+mn-lt"/>
            </a:endParaRPr>
          </a:p>
          <a:p>
            <a:pPr indent="0" algn="l">
              <a:buNone/>
            </a:pPr>
            <a:r>
              <a:rPr lang="en-US" sz="1000" b="1" i="0" dirty="0">
                <a:solidFill>
                  <a:srgbClr val="2C72B7"/>
                </a:solidFill>
                <a:effectLst/>
                <a:latin typeface="+mn-lt"/>
              </a:rPr>
              <a:t>Edinburgh Postnatal Depression Scale</a:t>
            </a:r>
          </a:p>
          <a:p>
            <a:pPr indent="0" algn="l">
              <a:buNone/>
            </a:pPr>
            <a:r>
              <a:rPr lang="en-US" sz="1000" b="0" i="0" dirty="0">
                <a:solidFill>
                  <a:srgbClr val="212529"/>
                </a:solidFill>
                <a:effectLst/>
                <a:latin typeface="+mn-lt"/>
              </a:rPr>
              <a:t>Cox, J. L., Holden, J. M., &amp; Sagovsky, R. (1987). </a:t>
            </a:r>
            <a:r>
              <a:rPr lang="en-US" sz="1000" b="0" i="1" dirty="0">
                <a:solidFill>
                  <a:srgbClr val="212529"/>
                </a:solidFill>
                <a:effectLst/>
                <a:latin typeface="+mn-lt"/>
              </a:rPr>
              <a:t>Edinburgh Postnatal Depression Scale (EPDS)</a:t>
            </a:r>
            <a:r>
              <a:rPr lang="en-US" sz="1000" b="0" i="0" dirty="0">
                <a:solidFill>
                  <a:srgbClr val="212529"/>
                </a:solidFill>
                <a:effectLst/>
                <a:latin typeface="+mn-lt"/>
              </a:rPr>
              <a:t> [Database record]. APA PsycTests.</a:t>
            </a:r>
          </a:p>
          <a:p>
            <a:pPr>
              <a:buNone/>
            </a:pPr>
            <a:r>
              <a:rPr lang="en-US" sz="1000" b="0" i="0" u="none" strike="noStrike" dirty="0">
                <a:solidFill>
                  <a:srgbClr val="2C72B7"/>
                </a:solidFill>
                <a:effectLst/>
                <a:latin typeface="+mn-lt"/>
                <a:hlinkClick r:id="rId3" tooltip="DOI link"/>
              </a:rPr>
              <a:t>https://doi.org/10.1037/t01756-000</a:t>
            </a:r>
            <a:br>
              <a:rPr lang="en-US" sz="1000" dirty="0">
                <a:latin typeface="+mn-lt"/>
              </a:rPr>
            </a:br>
            <a:endParaRPr lang="en-US" sz="1000" dirty="0">
              <a:latin typeface="+mn-lt"/>
            </a:endParaRPr>
          </a:p>
          <a:p>
            <a:pPr indent="0" algn="l">
              <a:buNone/>
            </a:pPr>
            <a:r>
              <a:rPr lang="en-US" sz="1000" b="0" i="0" dirty="0">
                <a:solidFill>
                  <a:srgbClr val="2C72B7"/>
                </a:solidFill>
                <a:effectLst/>
                <a:latin typeface="+mn-lt"/>
              </a:rPr>
              <a:t>Description</a:t>
            </a:r>
          </a:p>
          <a:p>
            <a:pPr indent="0" algn="l">
              <a:buNone/>
            </a:pPr>
            <a:r>
              <a:rPr lang="en-US" sz="1000" b="0" i="0" dirty="0">
                <a:solidFill>
                  <a:srgbClr val="212529"/>
                </a:solidFill>
                <a:effectLst/>
                <a:latin typeface="+mn-lt"/>
              </a:rPr>
              <a:t>The Edinburgh Postnatal Depression Scale (EPDS; Cox, Holden, &amp; Sagovsky, 1987) was developed for screening postpartum women in outpatient, home visiting settings, or at the 6-8 week postpartum examination. </a:t>
            </a:r>
          </a:p>
          <a:p>
            <a:pPr indent="0" algn="l">
              <a:buNone/>
            </a:pPr>
            <a:endParaRPr lang="en-US" sz="1000" b="0" i="0" dirty="0">
              <a:solidFill>
                <a:srgbClr val="212529"/>
              </a:solidFill>
              <a:effectLst/>
              <a:latin typeface="+mn-lt"/>
            </a:endParaRPr>
          </a:p>
          <a:p>
            <a:pPr indent="0" algn="l">
              <a:buNone/>
            </a:pPr>
            <a:r>
              <a:rPr lang="en-US" sz="1000" b="0" i="0" dirty="0">
                <a:solidFill>
                  <a:srgbClr val="212529"/>
                </a:solidFill>
                <a:effectLst/>
                <a:latin typeface="+mn-lt"/>
              </a:rPr>
              <a:t>Validation studies have utilized various threshold scores in determining which women were positive and in need of referral. Cut-off scores ranged from 9 to 13 points. Therefore, to err on safety's side, a woman scoring 9 or more points or indicating any suicidal ideation—that is she scores 1 or higher on question #10—should be referred immediately for follow-up. Even if a woman scores less than 9, if a professional  feels the client is suffering from depression, an appropriate referral should be made.  (PsycTests Database Record (c) 2026 APA, all rights reserved)</a:t>
            </a:r>
          </a:p>
          <a:p>
            <a:pPr marL="0" indent="0">
              <a:buFont typeface="Arial" panose="020B0604020202020204" pitchFamily="34" charset="0"/>
              <a:buNone/>
            </a:pPr>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847538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6AE7C-F991-9255-18B9-2F107D061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81118-10EE-6B85-41BA-BA0FC35E2F2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5BCDB57-B3C1-9545-3059-A50BA6D9429B}"/>
              </a:ext>
            </a:extLst>
          </p:cNvPr>
          <p:cNvSpPr>
            <a:spLocks noGrp="1"/>
          </p:cNvSpPr>
          <p:nvPr>
            <p:ph type="body" idx="1"/>
          </p:nvPr>
        </p:nvSpPr>
        <p:spPr/>
        <p:txBody>
          <a:bodyPr>
            <a:normAutofit fontScale="3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Calculating a Score for Anxiety: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On this slide, we will discuss calculating a score for anxiety.</a:t>
            </a:r>
          </a:p>
          <a:p>
            <a:endParaRPr lang="en-US" sz="1000" dirty="0">
              <a:latin typeface="+mn-lt"/>
            </a:endParaRPr>
          </a:p>
          <a:p>
            <a:r>
              <a:rPr lang="en-US" sz="1000" dirty="0">
                <a:latin typeface="+mn-lt"/>
              </a:rPr>
              <a:t>When calculating a score for anxiety, the scores from questions 3, 4, and 5 will be copied into the “Anxiety Score” chart, with a total score determined based on the sum.  </a:t>
            </a:r>
          </a:p>
          <a:p>
            <a:pPr lvl="1"/>
            <a:endParaRPr lang="en-US" sz="1000" dirty="0">
              <a:latin typeface="+mn-lt"/>
            </a:endParaRPr>
          </a:p>
          <a:p>
            <a:pPr marL="628650" lvl="1" indent="-171450">
              <a:buFont typeface="Arial" panose="020B0604020202020204" pitchFamily="34" charset="0"/>
              <a:buChar char="•"/>
            </a:pPr>
            <a:r>
              <a:rPr lang="en-US" sz="1000" dirty="0">
                <a:latin typeface="+mn-lt"/>
              </a:rPr>
              <a:t>Scores will range from 0-9</a:t>
            </a:r>
          </a:p>
          <a:p>
            <a:pPr marL="628650" lvl="1" indent="-171450">
              <a:buFont typeface="Arial" panose="020B0604020202020204" pitchFamily="34" charset="0"/>
              <a:buChar char="•"/>
            </a:pPr>
            <a:endParaRPr lang="en-US" sz="1000" dirty="0">
              <a:latin typeface="+mn-lt"/>
            </a:endParaRPr>
          </a:p>
          <a:p>
            <a:pPr marL="628650" lvl="1" indent="-171450">
              <a:buFont typeface="Arial" panose="020B0604020202020204" pitchFamily="34" charset="0"/>
              <a:buChar char="•"/>
            </a:pPr>
            <a:r>
              <a:rPr lang="en-US" sz="1000" dirty="0">
                <a:latin typeface="+mn-lt"/>
              </a:rPr>
              <a:t>If the total score for females and males is 5* or higher, </a:t>
            </a:r>
            <a:r>
              <a:rPr kumimoji="0" lang="en-US" sz="1000" b="0" i="0" u="none" strike="noStrike" kern="1200" cap="none" spc="0" normalizeH="0" baseline="0" noProof="0" dirty="0">
                <a:ln>
                  <a:noFill/>
                </a:ln>
                <a:solidFill>
                  <a:prstClr val="black"/>
                </a:solidFill>
                <a:effectLst/>
                <a:uLnTx/>
                <a:uFillTx/>
                <a:latin typeface="+mn-lt"/>
                <a:ea typeface="+mn-ea"/>
                <a:cs typeface="+mn-cs"/>
              </a:rPr>
              <a:t>the action will be for home visitors and doulas </a:t>
            </a:r>
            <a:r>
              <a:rPr kumimoji="0" lang="en-US" sz="1000" b="0" i="1" u="none" strike="noStrike" kern="1200" cap="none" spc="0" normalizeH="0" baseline="0" noProof="0" dirty="0">
                <a:ln>
                  <a:noFill/>
                </a:ln>
                <a:solidFill>
                  <a:srgbClr val="0070C0"/>
                </a:solidFill>
                <a:effectLst/>
                <a:uLnTx/>
                <a:uFillTx/>
                <a:latin typeface="+mn-lt"/>
                <a:ea typeface="+mn-ea"/>
                <a:cs typeface="+mn-cs"/>
              </a:rPr>
              <a:t>to refer to services according to their established protocol, and obtain consent for referral follow-up, </a:t>
            </a:r>
            <a:r>
              <a:rPr kumimoji="0" lang="en-US" sz="1000" b="0" i="0" u="none" strike="noStrike" kern="1200" cap="none" spc="0" normalizeH="0" baseline="0" noProof="0" dirty="0">
                <a:ln>
                  <a:noFill/>
                </a:ln>
                <a:solidFill>
                  <a:srgbClr val="0070C0"/>
                </a:solidFill>
                <a:effectLst/>
                <a:uLnTx/>
                <a:uFillTx/>
                <a:latin typeface="+mn-lt"/>
                <a:ea typeface="+mn-ea"/>
                <a:cs typeface="+mn-cs"/>
              </a:rPr>
              <a:t>per the “</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a:t>
            </a:r>
            <a:r>
              <a:rPr kumimoji="0" lang="en-US" sz="1000" b="1" i="0" u="none" strike="noStrike" kern="1200" cap="none" spc="0" normalizeH="0" baseline="0" noProof="0" dirty="0">
                <a:ln>
                  <a:noFill/>
                </a:ln>
                <a:solidFill>
                  <a:srgbClr val="404040"/>
                </a:solidFill>
                <a:effectLst/>
                <a:uLnTx/>
                <a:uFillTx/>
                <a:latin typeface="+mn-lt"/>
                <a:ea typeface="+mn-ea"/>
                <a:cs typeface="+mn-cs"/>
              </a:rPr>
              <a:t> </a:t>
            </a:r>
            <a:r>
              <a:rPr kumimoji="0" lang="en-US" sz="1000" b="0" i="0" u="none" strike="noStrike" kern="1200" cap="none" spc="0" normalizeH="0" baseline="0" noProof="0" dirty="0">
                <a:ln>
                  <a:noFill/>
                </a:ln>
                <a:solidFill>
                  <a:srgbClr val="404040"/>
                </a:solidFill>
                <a:effectLst/>
                <a:uLnTx/>
                <a:uFillTx/>
                <a:latin typeface="+mn-lt"/>
                <a:ea typeface="+mn-ea"/>
                <a:cs typeface="+mn-cs"/>
              </a:rPr>
              <a:t>TA Tool for Anxiety Screening (01.30.26) FINAL.”</a:t>
            </a:r>
            <a:endParaRPr lang="en-US" sz="1000" dirty="0">
              <a:latin typeface="+mn-lt"/>
            </a:endParaRPr>
          </a:p>
          <a:p>
            <a:pPr marL="0" indent="0">
              <a:buFont typeface="Arial" panose="020B0604020202020204" pitchFamily="34" charset="0"/>
              <a:buNone/>
            </a:pPr>
            <a:endParaRPr lang="en-US" sz="1000" dirty="0">
              <a:latin typeface="+mn-lt"/>
            </a:endParaRPr>
          </a:p>
          <a:p>
            <a:pPr marL="0" indent="0">
              <a:buFont typeface="Arial" panose="020B0604020202020204" pitchFamily="34" charset="0"/>
              <a:buNone/>
            </a:pPr>
            <a:r>
              <a:rPr lang="en-US" sz="1000" b="1" dirty="0">
                <a:latin typeface="+mn-lt"/>
              </a:rPr>
              <a:t>*Anxiety Score References (5 or higher for females &amp; males)</a:t>
            </a:r>
          </a:p>
          <a:p>
            <a:pPr marL="0" marR="0" indent="0" algn="l">
              <a:buNone/>
            </a:pPr>
            <a:r>
              <a:rPr lang="en-US" sz="1000" b="0" i="0" dirty="0">
                <a:solidFill>
                  <a:srgbClr val="222222"/>
                </a:solidFill>
                <a:effectLst/>
                <a:latin typeface="+mn-lt"/>
              </a:rPr>
              <a:t>- PubMed article referenced by HRSA:  </a:t>
            </a:r>
            <a:r>
              <a:rPr lang="en-US" sz="1000" b="0" i="0" dirty="0">
                <a:solidFill>
                  <a:srgbClr val="0000FF"/>
                </a:solidFill>
                <a:effectLst/>
                <a:latin typeface="+mn-lt"/>
                <a:hlinkClick r:id="rId3"/>
              </a:rPr>
              <a:t>Using the Edinburgh Postnatal Depression Scale to screen for anxiety disorders – PubMed</a:t>
            </a:r>
            <a:endParaRPr lang="en-US" sz="1000" b="0" i="0" dirty="0">
              <a:solidFill>
                <a:srgbClr val="0000FF"/>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latin typeface="+mn-lt"/>
              </a:rPr>
              <a:t>  https://pubmed.ncbi.nlm.nih.gov/18041072/</a:t>
            </a:r>
          </a:p>
          <a:p>
            <a:pPr marL="0" marR="0" indent="0" algn="l">
              <a:buNone/>
            </a:pPr>
            <a:r>
              <a:rPr lang="en-US" sz="1000" b="0" i="0" dirty="0">
                <a:solidFill>
                  <a:srgbClr val="222222"/>
                </a:solidFill>
                <a:effectLst/>
                <a:latin typeface="+mn-lt"/>
              </a:rPr>
              <a:t>- </a:t>
            </a:r>
            <a:r>
              <a:rPr lang="en-US" sz="1000" b="0" i="0" kern="1200" dirty="0">
                <a:solidFill>
                  <a:schemeClr val="tx1"/>
                </a:solidFill>
                <a:effectLst/>
                <a:latin typeface="+mn-lt"/>
                <a:ea typeface="+mn-ea"/>
                <a:cs typeface="+mn-cs"/>
              </a:rPr>
              <a:t>Joint EDPS-3A Discussion and Plan Meeting (05.26.26: 2-3 p.m.): </a:t>
            </a:r>
            <a:r>
              <a:rPr lang="en-US" sz="1000" b="0" i="0" kern="1200" dirty="0">
                <a:solidFill>
                  <a:srgbClr val="222222"/>
                </a:solidFill>
                <a:effectLst/>
                <a:latin typeface="+mn-lt"/>
                <a:ea typeface="+mn-ea"/>
                <a:cs typeface="+mn-cs"/>
              </a:rPr>
              <a:t>As confirmed by Jeni Weisiger, T. Small recommended the score of 5 or higher for females and males. </a:t>
            </a:r>
            <a:endParaRPr lang="en-US" sz="1000" b="0" i="0" dirty="0">
              <a:solidFill>
                <a:srgbClr val="222222"/>
              </a:solidFill>
              <a:effectLst/>
              <a:latin typeface="+mn-lt"/>
            </a:endParaRPr>
          </a:p>
          <a:p>
            <a:pPr marL="0" marR="0" indent="0" algn="l">
              <a:buNone/>
            </a:pPr>
            <a:r>
              <a:rPr lang="en-US" sz="1000" b="0" i="0" dirty="0">
                <a:solidFill>
                  <a:srgbClr val="222222"/>
                </a:solidFill>
                <a:effectLst/>
                <a:latin typeface="+mn-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mn-lt"/>
                <a:ea typeface="+mn-ea"/>
                <a:cs typeface="+mn-cs"/>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4233659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015663"/>
          </a:xfrm>
        </p:spPr>
        <p:txBody>
          <a:bodyPr/>
          <a:lstStyle/>
          <a:p>
            <a:r>
              <a:rPr lang="en-US" dirty="0"/>
              <a:t>Before home visitors and doulas administer any screening tool, they must ensure they have resources with them to share with parents/caregivers related to the screening theme. </a:t>
            </a:r>
          </a:p>
          <a:p>
            <a:endParaRPr lang="en-US" dirty="0"/>
          </a:p>
          <a:p>
            <a:r>
              <a:rPr lang="en-US" dirty="0"/>
              <a:t>Therefore, just as home visiting programs have had to research and make connections with local and community resources to make referrals for depression, one added task for home visiting teams to in their preparation to begin screening for anxiety is to research and create a list of local and community resources, telehealth options, warm lines, etc.</a:t>
            </a:r>
            <a:br>
              <a:rPr lang="en-US" dirty="0"/>
            </a:br>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7E52F-FD2A-F308-46D4-A409C8266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2FF0BB-76E6-351E-85D6-6D0D56EC5B0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31A4BD2-7642-795F-C0D7-3ED6B17E529E}"/>
              </a:ext>
            </a:extLst>
          </p:cNvPr>
          <p:cNvSpPr>
            <a:spLocks noGrp="1"/>
          </p:cNvSpPr>
          <p:nvPr>
            <p:ph type="body" idx="1"/>
          </p:nvPr>
        </p:nvSpPr>
        <p:spPr>
          <a:xfrm>
            <a:off x="960120" y="2640331"/>
            <a:ext cx="7680960" cy="1308050"/>
          </a:xfrm>
        </p:spPr>
        <p:txBody>
          <a:bodyPr/>
          <a:lstStyle/>
          <a:p>
            <a:r>
              <a:rPr lang="en-US" dirty="0"/>
              <a:t> </a:t>
            </a:r>
            <a:r>
              <a:rPr kumimoji="0" lang="en-US" sz="1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Regardless of the screening outcome, HRSA recommends that home visiting programs continue to provide resources and education on emotional wellness and stress management to all families.  </a:t>
            </a:r>
          </a:p>
          <a:p>
            <a:endParaRPr kumimoji="0" lang="en-US" sz="1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171450" indent="-171450">
              <a:buFont typeface="Arial" panose="020B0604020202020204" pitchFamily="34" charset="0"/>
              <a:buChar char="•"/>
            </a:pPr>
            <a:r>
              <a:rPr kumimoji="0" lang="en-US" sz="1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Programs can do this by utilizing the materials and resources that have been included in your home visiting model curriculum.  </a:t>
            </a:r>
          </a:p>
          <a:p>
            <a:pPr marL="171450" indent="-171450">
              <a:buFont typeface="Arial" panose="020B0604020202020204" pitchFamily="34" charset="0"/>
              <a:buChar char="•"/>
            </a:pPr>
            <a:endParaRPr kumimoji="0" lang="en-US" sz="1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a:p>
            <a:pPr marL="171450" marR="0" lvl="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Another valuable resource that home visiting programs can access is the Mothers and Babies Program, which is explained further on the next slide.</a:t>
            </a:r>
          </a:p>
          <a:p>
            <a:endParaRPr lang="en-US" sz="1000" dirty="0">
              <a:latin typeface="+mn-lt"/>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eorgia"/>
                <a:ea typeface="+mn-ea"/>
                <a:cs typeface="Arial" panose="020B0604020202020204" pitchFamily="34" charset="0"/>
              </a:rPr>
              <a:t>“</a:t>
            </a:r>
            <a:r>
              <a:rPr kumimoji="0" lang="en-US" sz="1000" b="0" i="0" u="none" strike="noStrike" kern="1200" cap="none" spc="0" normalizeH="0" baseline="0" noProof="0" dirty="0">
                <a:ln>
                  <a:noFill/>
                </a:ln>
                <a:solidFill>
                  <a:srgbClr val="404040"/>
                </a:solidFill>
                <a:effectLst/>
                <a:uLnTx/>
                <a:uFillTx/>
                <a:latin typeface="Georgia"/>
                <a:ea typeface="+mn-ea"/>
                <a:cs typeface="Arial" panose="020B0604020202020204" pitchFamily="34" charset="0"/>
              </a:rPr>
              <a:t>Updates to FY2027 MIECHV Performance Measures: Implementing the New Anxiety Screening and Completed Referral Measure: TA Tool for Anxiety Screening (01.30.26) FINAL”</a:t>
            </a:r>
          </a:p>
          <a:p>
            <a:endParaRPr lang="en-US" dirty="0"/>
          </a:p>
        </p:txBody>
      </p:sp>
    </p:spTree>
    <p:extLst>
      <p:ext uri="{BB962C8B-B14F-4D97-AF65-F5344CB8AC3E}">
        <p14:creationId xmlns:p14="http://schemas.microsoft.com/office/powerpoint/2010/main" val="4085274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938992"/>
          </a:xfrm>
        </p:spPr>
        <p:txBody>
          <a:bodyPr/>
          <a:lstStyle/>
          <a:p>
            <a:r>
              <a:rPr lang="en-US" sz="1000" dirty="0">
                <a:latin typeface="+mn-lt"/>
              </a:rPr>
              <a:t>The Mothers and Babies Program is an evidence-based </a:t>
            </a:r>
            <a:r>
              <a:rPr lang="en-US" sz="1000" b="0" i="0" dirty="0">
                <a:solidFill>
                  <a:srgbClr val="031A3D"/>
                </a:solidFill>
                <a:effectLst/>
                <a:latin typeface="+mn-lt"/>
              </a:rPr>
              <a:t>intervention for pregnant people and new parents to help manage stress and prevent postpartum depression. It is an interactive program that shares useful tools and skills to help manage stress and/or reduce symptoms of depression. The Mothers and Babies Program through Northwestern University </a:t>
            </a:r>
            <a:r>
              <a:rPr kumimoji="0" lang="en-US" sz="1000" b="0" i="0" u="none" strike="noStrike" kern="1200" cap="none" spc="0" normalizeH="0" baseline="0" noProof="0" dirty="0">
                <a:ln>
                  <a:noFill/>
                </a:ln>
                <a:solidFill>
                  <a:srgbClr val="031A3D"/>
                </a:solidFill>
                <a:effectLst/>
                <a:uLnTx/>
                <a:uFillTx/>
                <a:latin typeface="+mn-lt"/>
                <a:ea typeface="+mn-ea"/>
                <a:cs typeface="+mn-cs"/>
              </a:rPr>
              <a:t>has worked closely with home visiting programs in Illinois since 2014.  If your program has not been trained and/or would like to be re-trained, please contact the program at the information listed on the slide.  </a:t>
            </a:r>
          </a:p>
          <a:p>
            <a:endParaRPr kumimoji="0" lang="en-US" sz="1000" b="0" i="0" u="none" strike="noStrike" kern="1200" cap="none" spc="0" normalizeH="0" baseline="0" noProof="0" dirty="0">
              <a:ln>
                <a:noFill/>
              </a:ln>
              <a:solidFill>
                <a:srgbClr val="031A3D"/>
              </a:solidFill>
              <a:effectLst/>
              <a:uLnTx/>
              <a:uFillTx/>
              <a:latin typeface="+mn-lt"/>
              <a:ea typeface="+mn-ea"/>
              <a:cs typeface="+mn-cs"/>
            </a:endParaRPr>
          </a:p>
          <a:p>
            <a:r>
              <a:rPr lang="en-US" sz="1000" dirty="0">
                <a:solidFill>
                  <a:schemeClr val="bg2"/>
                </a:solidFill>
                <a:latin typeface="+mn-lt"/>
              </a:rPr>
              <a:t>The content includes:</a:t>
            </a:r>
          </a:p>
          <a:p>
            <a:pPr marL="171450" indent="-171450">
              <a:buFont typeface="Arial" panose="020B0604020202020204" pitchFamily="34" charset="0"/>
              <a:buChar char="•"/>
            </a:pPr>
            <a:r>
              <a:rPr lang="en-US" sz="1000" dirty="0">
                <a:solidFill>
                  <a:schemeClr val="bg2"/>
                </a:solidFill>
                <a:latin typeface="+mn-lt"/>
              </a:rPr>
              <a:t>Support for healthy communication, stress management, and healthy bonding with your baby. </a:t>
            </a:r>
          </a:p>
          <a:p>
            <a:pPr marL="171450" indent="-171450">
              <a:buFont typeface="Arial" panose="020B0604020202020204" pitchFamily="34" charset="0"/>
              <a:buChar char="•"/>
            </a:pPr>
            <a:r>
              <a:rPr lang="en-US" sz="1000" dirty="0">
                <a:solidFill>
                  <a:schemeClr val="bg2"/>
                </a:solidFill>
                <a:latin typeface="+mn-lt"/>
              </a:rPr>
              <a:t>Helpful information about your pregnancy and your baby's development. </a:t>
            </a:r>
          </a:p>
          <a:p>
            <a:pPr marL="171450" indent="-171450">
              <a:buFont typeface="Arial" panose="020B0604020202020204" pitchFamily="34" charset="0"/>
              <a:buChar char="•"/>
            </a:pPr>
            <a:r>
              <a:rPr lang="en-US" sz="1000" dirty="0">
                <a:solidFill>
                  <a:schemeClr val="bg2"/>
                </a:solidFill>
                <a:latin typeface="+mn-lt"/>
              </a:rPr>
              <a:t>Strategies, including mindfulness practices, for paying attention to your mood.</a:t>
            </a:r>
            <a:endParaRPr kumimoji="0" lang="en-US" sz="1000" b="0" i="0" u="none" strike="noStrike" kern="1200" cap="none" spc="0" normalizeH="0" baseline="0" noProof="0" dirty="0">
              <a:ln>
                <a:noFill/>
              </a:ln>
              <a:solidFill>
                <a:schemeClr val="bg2"/>
              </a:solidFill>
              <a:effectLst/>
              <a:uLnTx/>
              <a:uFillTx/>
              <a:latin typeface="+mn-lt"/>
            </a:endParaRPr>
          </a:p>
          <a:p>
            <a:pPr marL="0" indent="0">
              <a:buNone/>
            </a:pPr>
            <a:r>
              <a:rPr lang="en-US" sz="1000" b="1" i="0" kern="1200" dirty="0">
                <a:solidFill>
                  <a:schemeClr val="tx1"/>
                </a:solidFill>
                <a:effectLst/>
                <a:latin typeface="Georgia" panose="02040502050405020303" pitchFamily="18" charset="0"/>
                <a:ea typeface="+mn-ea"/>
                <a:cs typeface="Arial" panose="020B0604020202020204" pitchFamily="34" charset="0"/>
              </a:rPr>
              <a:t> </a:t>
            </a:r>
          </a:p>
          <a:p>
            <a:pPr marL="0" indent="0">
              <a:buNone/>
            </a:pPr>
            <a:r>
              <a:rPr lang="en-US" sz="1000" b="0" i="0" kern="1200" dirty="0">
                <a:solidFill>
                  <a:schemeClr val="tx1"/>
                </a:solidFill>
                <a:effectLst/>
                <a:latin typeface="Georgia" panose="02040502050405020303" pitchFamily="18" charset="0"/>
                <a:ea typeface="+mn-ea"/>
                <a:cs typeface="Arial" panose="020B0604020202020204" pitchFamily="34" charset="0"/>
              </a:rPr>
              <a:t>The Mothers and Babies program is based on the principles of cognitive-behavioral therapy (CBT), attachment theory, and psychoeducation, and can be delivered during home visits or in a group format. </a:t>
            </a:r>
          </a:p>
          <a:p>
            <a:pPr marL="0" indent="0">
              <a:buNone/>
            </a:pPr>
            <a:r>
              <a:rPr lang="en-US" sz="1000" b="0" i="0" kern="1200" dirty="0">
                <a:solidFill>
                  <a:schemeClr val="tx1"/>
                </a:solidFill>
                <a:effectLst/>
                <a:latin typeface="Georgia" panose="02040502050405020303" pitchFamily="18" charset="0"/>
                <a:ea typeface="+mn-ea"/>
                <a:cs typeface="Arial" panose="020B0604020202020204" pitchFamily="34" charset="0"/>
              </a:rPr>
              <a:t>.</a:t>
            </a:r>
            <a:endParaRPr kumimoji="0" lang="en-US" sz="1000" b="0" i="0" u="none" strike="noStrike" kern="1200" cap="none" spc="0" normalizeH="0" baseline="0" noProof="0" dirty="0">
              <a:ln>
                <a:noFill/>
              </a:ln>
              <a:solidFill>
                <a:schemeClr val="bg2"/>
              </a:solidFill>
              <a:effectLst/>
              <a:uLnTx/>
              <a:uFillTx/>
              <a:latin typeface="+mn-lt"/>
            </a:endParaRPr>
          </a:p>
          <a:p>
            <a:pPr marL="0" indent="0">
              <a:buNone/>
            </a:pPr>
            <a:endParaRPr kumimoji="0" lang="en-US" sz="1000" b="0" i="0" u="none" strike="noStrike" kern="1200" cap="none" spc="0" normalizeH="0" baseline="0" noProof="0" dirty="0">
              <a:ln>
                <a:noFill/>
              </a:ln>
              <a:solidFill>
                <a:schemeClr val="bg2"/>
              </a:solidFill>
              <a:effectLst/>
              <a:uLnTx/>
              <a:uFillTx/>
              <a:latin typeface="+mn-lt"/>
            </a:endParaRPr>
          </a:p>
          <a:p>
            <a:r>
              <a:rPr lang="en-US" b="1" dirty="0"/>
              <a:t>Reference: </a:t>
            </a:r>
          </a:p>
          <a:p>
            <a:r>
              <a:rPr kumimoji="0" lang="en-US" sz="1000" b="0" i="0"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Mothers and Babies Website: </a:t>
            </a:r>
            <a:r>
              <a:rPr kumimoji="0" lang="en-US" sz="1000" b="0" i="0"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hlinkClick r:id="rId3"/>
              </a:rPr>
              <a:t>www.mothersandbabiesprogram.org</a:t>
            </a:r>
            <a:endParaRPr lang="en-US" b="0" dirty="0">
              <a:latin typeface="Georgia" panose="02040502050405020303" pitchFamily="18" charset="0"/>
            </a:endParaRPr>
          </a:p>
        </p:txBody>
      </p:sp>
    </p:spTree>
    <p:extLst>
      <p:ext uri="{BB962C8B-B14F-4D97-AF65-F5344CB8AC3E}">
        <p14:creationId xmlns:p14="http://schemas.microsoft.com/office/powerpoint/2010/main" val="2360131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925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n-lt"/>
                <a:ea typeface="+mn-ea"/>
                <a:cs typeface="+mn-cs"/>
              </a:rPr>
              <a:t>A built-in infrastructure of support for home visiting programs exists through each program’s Infant &amp; Early Childhood Mental Health Consultant. In addition to providing reflective consultation to build and enhance the capacity of your home visiting program, your consultant can translate the administration of the Edinburgh into practice.  These reflective opportunities allow home visiting programs to reflect on the dynamics of relationships with parents/caregivers; the challenges of having difficult conversations; the nuances of making referrals based on the administration of the Edinburgh; and the potential stigmas associated with mental health topics such as depression and anxiety.  </a:t>
            </a:r>
          </a:p>
          <a:p>
            <a:endParaRPr kumimoji="0" lang="en-US" sz="1000" b="1" i="0" u="none" strike="noStrike" kern="1200" cap="none" spc="0" normalizeH="0" baseline="0" noProof="0" dirty="0">
              <a:ln>
                <a:noFill/>
              </a:ln>
              <a:solidFill>
                <a:schemeClr val="tx1"/>
              </a:solidFill>
              <a:effectLst/>
              <a:uLnTx/>
              <a:uFillTx/>
              <a:latin typeface="+mn-lt"/>
              <a:ea typeface="+mn-ea"/>
              <a:cs typeface="+mn-cs"/>
            </a:endParaRPr>
          </a:p>
          <a:p>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2A4F6-6590-6320-2186-B174214902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623F0-98BD-C017-57FE-6110CD5D18B3}"/>
              </a:ext>
            </a:extLst>
          </p:cNvPr>
          <p:cNvSpPr>
            <a:spLocks noGrp="1" noRot="1" noChangeAspect="1"/>
          </p:cNvSpPr>
          <p:nvPr>
            <p:ph type="sldImg"/>
          </p:nvPr>
        </p:nvSpPr>
        <p:spPr>
          <a:xfrm>
            <a:off x="2971800" y="411163"/>
            <a:ext cx="3657600" cy="2057400"/>
          </a:xfrm>
        </p:spPr>
        <p:txBody>
          <a:bodyPr/>
          <a:lstStyle/>
          <a:p>
            <a:endParaRPr lang="en-US" dirty="0"/>
          </a:p>
        </p:txBody>
      </p:sp>
      <p:sp>
        <p:nvSpPr>
          <p:cNvPr id="3" name="Notes Placeholder 2">
            <a:extLst>
              <a:ext uri="{FF2B5EF4-FFF2-40B4-BE49-F238E27FC236}">
                <a16:creationId xmlns:a16="http://schemas.microsoft.com/office/drawing/2014/main" id="{386B6504-1031-7D85-EE13-E0E411D4D528}"/>
              </a:ext>
            </a:extLst>
          </p:cNvPr>
          <p:cNvSpPr>
            <a:spLocks noGrp="1"/>
          </p:cNvSpPr>
          <p:nvPr>
            <p:ph type="body" idx="1"/>
          </p:nvPr>
        </p:nvSpPr>
        <p:spPr>
          <a:xfrm>
            <a:off x="960120" y="2640331"/>
            <a:ext cx="7680960" cy="2400657"/>
          </a:xfrm>
        </p:spPr>
        <p:txBody>
          <a:bodyPr/>
          <a:lstStyle/>
          <a:p>
            <a:r>
              <a:rPr lang="en-US" dirty="0">
                <a:solidFill>
                  <a:schemeClr val="bg1"/>
                </a:solidFill>
                <a:latin typeface="Georgia" panose="02040502050405020303" pitchFamily="18" charset="0"/>
              </a:rPr>
              <a:t>Providing Screenings is Crucial</a:t>
            </a:r>
          </a:p>
          <a:p>
            <a:endParaRPr lang="en-US" dirty="0">
              <a:solidFill>
                <a:schemeClr val="bg1"/>
              </a:solidFill>
              <a:latin typeface="Georgia" panose="02040502050405020303" pitchFamily="18" charset="0"/>
            </a:endParaRPr>
          </a:p>
          <a:p>
            <a:pPr lvl="1"/>
            <a:r>
              <a:rPr lang="en-US" dirty="0">
                <a:solidFill>
                  <a:schemeClr val="bg1"/>
                </a:solidFill>
                <a:latin typeface="Georgia" panose="02040502050405020303" pitchFamily="18" charset="0"/>
              </a:rPr>
              <a:t>Home visitors and doulas provide a critical layer of prevention, detection, and connections to resources and referrals through screenings that improve the health and well-being of parents, children, and families.</a:t>
            </a:r>
          </a:p>
          <a:p>
            <a:endParaRPr lang="en-US" dirty="0">
              <a:solidFill>
                <a:schemeClr val="bg1"/>
              </a:solidFill>
              <a:latin typeface="Aptos" panose="02110004020202020204"/>
            </a:endParaRPr>
          </a:p>
          <a:p>
            <a:br>
              <a:rPr lang="en-US" dirty="0">
                <a:solidFill>
                  <a:schemeClr val="bg1"/>
                </a:solidFill>
                <a:latin typeface="Aptos" panose="02110004020202020204"/>
              </a:rPr>
            </a:br>
            <a:r>
              <a:rPr lang="en-US" sz="1000" b="1" dirty="0">
                <a:solidFill>
                  <a:schemeClr val="bg1"/>
                </a:solidFill>
                <a:latin typeface="+mn-lt"/>
              </a:rPr>
              <a:t>Reference: </a:t>
            </a:r>
          </a:p>
          <a:p>
            <a:r>
              <a:rPr lang="en-US" sz="1000" dirty="0">
                <a:latin typeface="+mn-lt"/>
              </a:rPr>
              <a:t>Perinatal Depression</a:t>
            </a:r>
          </a:p>
          <a:p>
            <a:r>
              <a:rPr lang="en-US" sz="1000" dirty="0">
                <a:latin typeface="+mn-lt"/>
              </a:rPr>
              <a:t>Karen Carlson 1, Saba Mughal, Yusra Azhar 2, Waquar Siddiqui</a:t>
            </a:r>
          </a:p>
          <a:p>
            <a:r>
              <a:rPr lang="en-US" sz="1000" dirty="0">
                <a:latin typeface="+mn-lt"/>
              </a:rPr>
              <a:t>In: StatPearls [Internet]. Treasure Island (FL): StatPearls Publishing; 2026 Jan.</a:t>
            </a:r>
          </a:p>
          <a:p>
            <a:r>
              <a:rPr lang="en-US" sz="1000" dirty="0">
                <a:latin typeface="+mn-lt"/>
              </a:rPr>
              <a:t>2025 Jan 22.</a:t>
            </a:r>
          </a:p>
          <a:p>
            <a:r>
              <a:rPr lang="en-US" sz="1000" dirty="0">
                <a:latin typeface="+mn-lt"/>
              </a:rPr>
              <a:t>Affiliations Expand</a:t>
            </a:r>
          </a:p>
          <a:p>
            <a:r>
              <a:rPr lang="en-US" sz="1000" dirty="0">
                <a:latin typeface="+mn-lt"/>
              </a:rPr>
              <a:t>PMID: 30085612 Bookshelf ID: NBK519070</a:t>
            </a:r>
          </a:p>
          <a:p>
            <a:r>
              <a:rPr lang="en-US" sz="1000" dirty="0">
                <a:latin typeface="+mn-lt"/>
              </a:rPr>
              <a:t>Free Books &amp; Documents</a:t>
            </a:r>
          </a:p>
          <a:p>
            <a:endParaRPr lang="en-US" dirty="0"/>
          </a:p>
        </p:txBody>
      </p:sp>
      <p:sp>
        <p:nvSpPr>
          <p:cNvPr id="4" name="Slide Number Placeholder 3">
            <a:extLst>
              <a:ext uri="{FF2B5EF4-FFF2-40B4-BE49-F238E27FC236}">
                <a16:creationId xmlns:a16="http://schemas.microsoft.com/office/drawing/2014/main" id="{886C08E5-3386-0B8C-8345-646A810C2ACF}"/>
              </a:ext>
            </a:extLst>
          </p:cNvPr>
          <p:cNvSpPr>
            <a:spLocks noGrp="1"/>
          </p:cNvSpPr>
          <p:nvPr>
            <p:ph type="sldNum" sz="quarter" idx="5"/>
          </p:nvPr>
        </p:nvSpPr>
        <p:spPr/>
        <p:txBody>
          <a:bodyPr/>
          <a:lstStyle/>
          <a:p>
            <a:pPr defTabSz="914325">
              <a:defRPr/>
            </a:pPr>
            <a:fld id="{5BE7C200-B04F-4F55-9F75-294460568A81}" type="slidenum">
              <a:rPr lang="en-US">
                <a:solidFill>
                  <a:prstClr val="black"/>
                </a:solidFill>
              </a:rPr>
              <a:pPr defTabSz="914325">
                <a:defRPr/>
              </a:pPr>
              <a:t>27</a:t>
            </a:fld>
            <a:endParaRPr lang="en-US" dirty="0">
              <a:solidFill>
                <a:prstClr val="black"/>
              </a:solidFill>
            </a:endParaRPr>
          </a:p>
        </p:txBody>
      </p:sp>
    </p:spTree>
    <p:extLst>
      <p:ext uri="{BB962C8B-B14F-4D97-AF65-F5344CB8AC3E}">
        <p14:creationId xmlns:p14="http://schemas.microsoft.com/office/powerpoint/2010/main" val="2204401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785104"/>
          </a:xfrm>
        </p:spPr>
        <p:txBody>
          <a:bodyPr/>
          <a:lstStyle/>
          <a:p>
            <a:r>
              <a:rPr lang="en-US" sz="1000" dirty="0">
                <a:latin typeface="+mn-lt"/>
              </a:rPr>
              <a:t>“The FY2027 updates to the MIECHV performance measures strengthen existing home visiting practices by formally integrating anxiety screening and completed anxiety referrals into program requirements. These changes reflect the growing evidence that anxiety is both common and distinct from depression among caregivers of infants and young children, and that early detection is essential for supporting healthy parent-child relationships and child development.</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sz="1000" dirty="0">
              <a:latin typeface="+mn-lt"/>
            </a:endParaRPr>
          </a:p>
          <a:p>
            <a:endParaRPr lang="en-US" sz="1000"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3928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3BB8D-601F-8464-3D67-EEBCB3F19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64E64-3E8B-CAB9-F8F9-F8B50EEB2B1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3CD1759-B180-8B1E-9137-41E5C7EC353C}"/>
              </a:ext>
            </a:extLst>
          </p:cNvPr>
          <p:cNvSpPr>
            <a:spLocks noGrp="1"/>
          </p:cNvSpPr>
          <p:nvPr>
            <p:ph type="body" idx="1"/>
          </p:nvPr>
        </p:nvSpPr>
        <p:spPr>
          <a:xfrm>
            <a:off x="960120" y="2640330"/>
            <a:ext cx="7680960" cy="1477328"/>
          </a:xfrm>
        </p:spPr>
        <p:txBody>
          <a:bodyPr/>
          <a:lstStyle/>
          <a:p>
            <a:r>
              <a:rPr lang="en-US" sz="1000" dirty="0">
                <a:latin typeface="+mn-lt"/>
              </a:rPr>
              <a:t>“Home visitors (</a:t>
            </a:r>
            <a:r>
              <a:rPr lang="en-US" sz="1000" i="1" dirty="0">
                <a:latin typeface="+mn-lt"/>
              </a:rPr>
              <a:t>and doulas</a:t>
            </a:r>
            <a:r>
              <a:rPr lang="en-US" sz="1000" dirty="0">
                <a:latin typeface="+mn-lt"/>
              </a:rPr>
              <a:t>) already play a vital role in promoting caregiver well-being, and the addition of anxiety screening helps programs more fully address the mental health conditions that shape family functioning in the earliest years.”</a:t>
            </a:r>
          </a:p>
          <a:p>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mn-lt"/>
              </a:rPr>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a:t>
            </a:r>
            <a:r>
              <a:rPr kumimoji="0" lang="en-US" sz="1000" b="0" i="0" u="none" strike="noStrike" kern="1200" cap="none" spc="0" normalizeH="0" baseline="0" noProof="0" dirty="0">
                <a:ln>
                  <a:noFill/>
                </a:ln>
                <a:solidFill>
                  <a:srgbClr val="404040"/>
                </a:solidFill>
                <a:effectLst/>
                <a:uLnTx/>
                <a:uFillTx/>
                <a:latin typeface="+mn-lt"/>
                <a:ea typeface="+mn-ea"/>
                <a:cs typeface="+mn-cs"/>
              </a:rPr>
              <a:t>Updates to FY2027 MIECHV Performance Measures: Implementing the New Anxiety Screening and Completed Referral Measure: TA Tool for Anxiety Screening (01.30.26) FINAL”</a:t>
            </a:r>
          </a:p>
          <a:p>
            <a:endParaRPr lang="en-US" sz="1000" dirty="0">
              <a:latin typeface="+mn-lt"/>
            </a:endParaRPr>
          </a:p>
          <a:p>
            <a:endParaRPr lang="en-US" sz="1000" dirty="0">
              <a:latin typeface="+mn-lt"/>
            </a:endParaRPr>
          </a:p>
          <a:p>
            <a:endParaRPr lang="en-US" dirty="0"/>
          </a:p>
        </p:txBody>
      </p:sp>
      <p:sp>
        <p:nvSpPr>
          <p:cNvPr id="4" name="Slide Number Placeholder 3">
            <a:extLst>
              <a:ext uri="{FF2B5EF4-FFF2-40B4-BE49-F238E27FC236}">
                <a16:creationId xmlns:a16="http://schemas.microsoft.com/office/drawing/2014/main" id="{AE40B17B-EE5E-D27F-92EA-878D4383E8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90283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46221"/>
          </a:xfrm>
        </p:spPr>
        <p:txBody>
          <a:bodyPr/>
          <a:lstStyle/>
          <a:p>
            <a:endParaRPr lang="en-US" dirty="0"/>
          </a:p>
        </p:txBody>
      </p:sp>
    </p:spTree>
    <p:extLst>
      <p:ext uri="{BB962C8B-B14F-4D97-AF65-F5344CB8AC3E}">
        <p14:creationId xmlns:p14="http://schemas.microsoft.com/office/powerpoint/2010/main" val="3011461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In Addition to Your Local Resources, State Resources Are Available:</a:t>
            </a:r>
          </a:p>
          <a:p>
            <a:endParaRPr lang="en-US" dirty="0"/>
          </a:p>
          <a:p>
            <a:r>
              <a:rPr lang="en-US" b="1" dirty="0"/>
              <a:t>211 Illinois</a:t>
            </a:r>
          </a:p>
          <a:p>
            <a:r>
              <a:rPr lang="en-US" dirty="0"/>
              <a:t>https://211illinois.org/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69666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8206D-F597-82E9-BBFD-F7577645C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B83CD7-6CF3-1BB4-7B1B-882164CB016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1AE3C0C-4F9E-81E9-00B9-49D48FFD81CE}"/>
              </a:ext>
            </a:extLst>
          </p:cNvPr>
          <p:cNvSpPr>
            <a:spLocks noGrp="1"/>
          </p:cNvSpPr>
          <p:nvPr>
            <p:ph type="body" idx="1"/>
          </p:nvPr>
        </p:nvSpPr>
        <p:spPr>
          <a:xfrm>
            <a:off x="960120" y="2640331"/>
            <a:ext cx="7680960" cy="1323439"/>
          </a:xfrm>
        </p:spPr>
        <p:txBody>
          <a:bodyPr/>
          <a:lstStyle/>
          <a:p>
            <a:r>
              <a:rPr lang="en-US" dirty="0"/>
              <a:t>In Addition to Your Local Resources, State Resources Are Available:</a:t>
            </a:r>
          </a:p>
          <a:p>
            <a:endParaRPr lang="en-US" dirty="0"/>
          </a:p>
          <a:p>
            <a:r>
              <a:rPr lang="en-US" b="1" dirty="0"/>
              <a:t>Beacon</a:t>
            </a:r>
            <a:r>
              <a:rPr lang="en-US" dirty="0"/>
              <a:t>: </a:t>
            </a:r>
          </a:p>
          <a:p>
            <a:endParaRPr lang="en-US" dirty="0"/>
          </a:p>
          <a:p>
            <a:r>
              <a:rPr lang="en-US" dirty="0"/>
              <a:t>A centralized resource for IL youth and families seeking services for behavioral health needs. </a:t>
            </a:r>
          </a:p>
          <a:p>
            <a:endParaRPr lang="en-US" dirty="0"/>
          </a:p>
          <a:p>
            <a:r>
              <a:rPr lang="en-US" dirty="0"/>
              <a:t>https://beacon.illinois.gov/</a:t>
            </a:r>
          </a:p>
          <a:p>
            <a:endParaRPr lang="en-US" dirty="0"/>
          </a:p>
        </p:txBody>
      </p:sp>
      <p:sp>
        <p:nvSpPr>
          <p:cNvPr id="4" name="Slide Number Placeholder 3">
            <a:extLst>
              <a:ext uri="{FF2B5EF4-FFF2-40B4-BE49-F238E27FC236}">
                <a16:creationId xmlns:a16="http://schemas.microsoft.com/office/drawing/2014/main" id="{BBE4AD19-A61F-DF90-5927-84F541E501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66989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FDC9F-67F2-06A4-3836-D2B810D68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7004E-9035-5F1F-287F-71B22E1A4C7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4E74986-C3BE-D356-24E1-DB9FA212AA19}"/>
              </a:ext>
            </a:extLst>
          </p:cNvPr>
          <p:cNvSpPr>
            <a:spLocks noGrp="1"/>
          </p:cNvSpPr>
          <p:nvPr>
            <p:ph type="body" idx="1"/>
          </p:nvPr>
        </p:nvSpPr>
        <p:spPr>
          <a:xfrm>
            <a:off x="960120" y="2640331"/>
            <a:ext cx="7680960" cy="1785104"/>
          </a:xfrm>
        </p:spPr>
        <p:txBody>
          <a:bodyPr/>
          <a:lstStyle/>
          <a:p>
            <a:r>
              <a:rPr lang="en-US" dirty="0"/>
              <a:t>In Addition to Your Local Resources, State Resources Are Available:</a:t>
            </a:r>
          </a:p>
          <a:p>
            <a:endParaRPr lang="en-US" dirty="0"/>
          </a:p>
          <a:p>
            <a:r>
              <a:rPr lang="en-US" b="1" dirty="0"/>
              <a:t>SPIDER:</a:t>
            </a:r>
          </a:p>
          <a:p>
            <a:endParaRPr lang="en-US" dirty="0"/>
          </a:p>
          <a:p>
            <a:r>
              <a:rPr lang="en-US" dirty="0"/>
              <a:t>The Service Provider Identification and Exploration Resource (SPIDER), formerly known as the Statewide Provider Database (SPD) is a free, comprehensive resource identification database for the state of Illinois. SPIDER connects service providers, individuals, families, and communities to useful and timely social service resources. It includes detailed information on more than 1,700 Agencies and over 4,200 Social Service    Programs. All Agencies and Programs are geo-coded to allow users to locate programs near their preferred location. </a:t>
            </a:r>
          </a:p>
          <a:p>
            <a:endParaRPr lang="en-US" dirty="0"/>
          </a:p>
          <a:p>
            <a:r>
              <a:rPr lang="en-US" dirty="0"/>
              <a:t>https://spider.dcfs.illinois.gov/Search/SearchAgency</a:t>
            </a:r>
          </a:p>
        </p:txBody>
      </p:sp>
      <p:sp>
        <p:nvSpPr>
          <p:cNvPr id="4" name="Slide Number Placeholder 3">
            <a:extLst>
              <a:ext uri="{FF2B5EF4-FFF2-40B4-BE49-F238E27FC236}">
                <a16:creationId xmlns:a16="http://schemas.microsoft.com/office/drawing/2014/main" id="{651F66ED-30EE-C15D-B848-797859ED4B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74036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7284D-9E97-E0A1-F3B6-CD860C2C8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5597E-E24F-95C3-70E6-1518F23E49D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BDBD198-BB30-FBCE-DF2E-9631B1277C95}"/>
              </a:ext>
            </a:extLst>
          </p:cNvPr>
          <p:cNvSpPr>
            <a:spLocks noGrp="1"/>
          </p:cNvSpPr>
          <p:nvPr>
            <p:ph type="body" idx="1"/>
          </p:nvPr>
        </p:nvSpPr>
        <p:spPr>
          <a:xfrm>
            <a:off x="960120" y="2640331"/>
            <a:ext cx="7680960" cy="1631216"/>
          </a:xfrm>
        </p:spPr>
        <p:txBody>
          <a:bodyPr/>
          <a:lstStyle/>
          <a:p>
            <a:r>
              <a:rPr lang="en-US" dirty="0"/>
              <a:t>In Addition to Your Local Resources, National Resources Are Available:</a:t>
            </a:r>
          </a:p>
          <a:p>
            <a:endParaRPr lang="en-US" dirty="0"/>
          </a:p>
          <a:p>
            <a:pPr marL="171450" indent="-171450">
              <a:buFont typeface="Arial" panose="020B0604020202020204" pitchFamily="34" charset="0"/>
              <a:buChar char="•"/>
            </a:pPr>
            <a:r>
              <a:rPr lang="en-US" dirty="0"/>
              <a:t>Postpartum Support International </a:t>
            </a:r>
          </a:p>
          <a:p>
            <a:pPr marL="0" indent="0">
              <a:buFont typeface="Arial" panose="020B0604020202020204" pitchFamily="34" charset="0"/>
              <a:buNone/>
            </a:pPr>
            <a:endParaRPr lang="en-US" dirty="0"/>
          </a:p>
          <a:p>
            <a:endParaRPr lang="en-US" dirty="0"/>
          </a:p>
          <a:p>
            <a:endParaRPr lang="en-US" dirty="0"/>
          </a:p>
          <a:p>
            <a:r>
              <a:rPr lang="en-US" b="1" dirty="0"/>
              <a:t>Reference:</a:t>
            </a:r>
            <a:r>
              <a:rPr lang="en-US" dirty="0"/>
              <a:t> </a:t>
            </a:r>
          </a:p>
          <a:p>
            <a:r>
              <a:rPr lang="en-US" dirty="0"/>
              <a:t>“Updates to FY2027 MIECHV Performance Measures: Implementing the New Anxiety Screening and Completed Referral Measure: TA Tool for Anxiety Screening (01.30.26) FINAL”</a:t>
            </a:r>
          </a:p>
          <a:p>
            <a:endParaRPr lang="en-US" dirty="0"/>
          </a:p>
        </p:txBody>
      </p:sp>
      <p:sp>
        <p:nvSpPr>
          <p:cNvPr id="4" name="Slide Number Placeholder 3">
            <a:extLst>
              <a:ext uri="{FF2B5EF4-FFF2-40B4-BE49-F238E27FC236}">
                <a16:creationId xmlns:a16="http://schemas.microsoft.com/office/drawing/2014/main" id="{3409FEE6-F1E1-D7BB-53E5-FCAB08B24E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99675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402E8-3407-982B-5EBE-952BDBB66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DF7218-FED8-4113-101B-189BB00A4D7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6C392DE-7BF4-0B51-8239-77EDD6D39570}"/>
              </a:ext>
            </a:extLst>
          </p:cNvPr>
          <p:cNvSpPr>
            <a:spLocks noGrp="1"/>
          </p:cNvSpPr>
          <p:nvPr>
            <p:ph type="body" idx="1"/>
          </p:nvPr>
        </p:nvSpPr>
        <p:spPr>
          <a:xfrm>
            <a:off x="960120" y="2640331"/>
            <a:ext cx="7680960" cy="1631216"/>
          </a:xfrm>
        </p:spPr>
        <p:txBody>
          <a:bodyPr/>
          <a:lstStyle/>
          <a:p>
            <a:r>
              <a:rPr lang="en-US" dirty="0"/>
              <a:t>In Addition to Your Local Resources, National Resources Are Available:</a:t>
            </a:r>
          </a:p>
          <a:p>
            <a:endParaRPr lang="en-US" dirty="0"/>
          </a:p>
          <a:p>
            <a:pPr marL="171450" indent="-171450">
              <a:buFont typeface="Arial" panose="020B0604020202020204" pitchFamily="34" charset="0"/>
              <a:buChar char="•"/>
            </a:pPr>
            <a:r>
              <a:rPr lang="en-US" dirty="0"/>
              <a:t>National Maternal Mental Health Hotline</a:t>
            </a:r>
          </a:p>
          <a:p>
            <a:endParaRPr lang="en-US" dirty="0"/>
          </a:p>
          <a:p>
            <a:endParaRPr lang="en-US" dirty="0"/>
          </a:p>
          <a:p>
            <a:r>
              <a:rPr lang="en-US" b="1" dirty="0"/>
              <a:t>Reference:</a:t>
            </a:r>
            <a:r>
              <a:rPr lang="en-US" dirty="0"/>
              <a:t> </a:t>
            </a:r>
          </a:p>
          <a:p>
            <a:r>
              <a:rPr lang="en-US" dirty="0"/>
              <a:t>“Updates to FY2027 MIECHV Performance Measures: Implementing the New Anxiety Screening and Completed Referral Measure: TA Tool for Anxiety Screening (01.30.26) FINAL”</a:t>
            </a:r>
          </a:p>
          <a:p>
            <a:endParaRPr lang="en-US" dirty="0"/>
          </a:p>
        </p:txBody>
      </p:sp>
      <p:sp>
        <p:nvSpPr>
          <p:cNvPr id="4" name="Slide Number Placeholder 3">
            <a:extLst>
              <a:ext uri="{FF2B5EF4-FFF2-40B4-BE49-F238E27FC236}">
                <a16:creationId xmlns:a16="http://schemas.microsoft.com/office/drawing/2014/main" id="{74DE3337-8107-1A87-ED94-083F534C9E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54419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FDAB-D6FD-0AF6-C3D7-2A8C82CDD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83973-85DB-5477-27FC-819B5A9459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711E452-5F4A-9828-1812-2B3E91EAC618}"/>
              </a:ext>
            </a:extLst>
          </p:cNvPr>
          <p:cNvSpPr>
            <a:spLocks noGrp="1"/>
          </p:cNvSpPr>
          <p:nvPr>
            <p:ph type="body" idx="1"/>
          </p:nvPr>
        </p:nvSpPr>
        <p:spPr>
          <a:xfrm>
            <a:off x="960120" y="2640331"/>
            <a:ext cx="7680960" cy="1631216"/>
          </a:xfrm>
        </p:spPr>
        <p:txBody>
          <a:bodyPr/>
          <a:lstStyle/>
          <a:p>
            <a:r>
              <a:rPr lang="en-US" dirty="0"/>
              <a:t>In Addition to Your Local Resources, National Resources Are Available:</a:t>
            </a:r>
          </a:p>
          <a:p>
            <a:endParaRPr lang="en-US" dirty="0"/>
          </a:p>
          <a:p>
            <a:r>
              <a:rPr lang="en-US" b="1" dirty="0"/>
              <a:t>988 Lifeline: </a:t>
            </a:r>
          </a:p>
          <a:p>
            <a:r>
              <a:rPr lang="en-US" dirty="0"/>
              <a:t>https://988lifeline.org/</a:t>
            </a:r>
          </a:p>
          <a:p>
            <a:endParaRPr lang="en-US" dirty="0"/>
          </a:p>
          <a:p>
            <a:endParaRPr lang="en-US" dirty="0"/>
          </a:p>
          <a:p>
            <a:r>
              <a:rPr lang="en-US" b="1" dirty="0"/>
              <a:t>Reference:</a:t>
            </a:r>
            <a:r>
              <a:rPr lang="en-US" dirty="0"/>
              <a:t> Request by Laura Beavers, IDEC, on 07.06.26.  </a:t>
            </a:r>
          </a:p>
          <a:p>
            <a:endParaRPr lang="en-US" dirty="0"/>
          </a:p>
        </p:txBody>
      </p:sp>
      <p:sp>
        <p:nvSpPr>
          <p:cNvPr id="4" name="Slide Number Placeholder 3">
            <a:extLst>
              <a:ext uri="{FF2B5EF4-FFF2-40B4-BE49-F238E27FC236}">
                <a16:creationId xmlns:a16="http://schemas.microsoft.com/office/drawing/2014/main" id="{3FD5A2E2-F670-F8E4-C293-319CAD70D0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9314C-D8CE-4223-A60E-1DB24283328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26755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F69F8-2AAA-51B7-C42D-6ADB4A473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9ECDC-84DD-7DB5-A80E-03B2B9C8DD8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152806C-34E5-291D-4937-438D10DED1B3}"/>
              </a:ext>
            </a:extLst>
          </p:cNvPr>
          <p:cNvSpPr>
            <a:spLocks noGrp="1"/>
          </p:cNvSpPr>
          <p:nvPr>
            <p:ph type="body" idx="1"/>
          </p:nvPr>
        </p:nvSpPr>
        <p:spPr>
          <a:xfrm>
            <a:off x="960120" y="2640331"/>
            <a:ext cx="7680960" cy="246221"/>
          </a:xfrm>
        </p:spPr>
        <p:txBody>
          <a:bodyPr/>
          <a:lstStyle/>
          <a:p>
            <a:endParaRPr lang="en-US" dirty="0"/>
          </a:p>
        </p:txBody>
      </p:sp>
    </p:spTree>
    <p:extLst>
      <p:ext uri="{BB962C8B-B14F-4D97-AF65-F5344CB8AC3E}">
        <p14:creationId xmlns:p14="http://schemas.microsoft.com/office/powerpoint/2010/main" val="9989413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46221"/>
          </a:xfrm>
        </p:spPr>
        <p:txBody>
          <a:bodyPr/>
          <a:lstStyle/>
          <a:p>
            <a:endParaRPr lang="en-US" dirty="0"/>
          </a:p>
        </p:txBody>
      </p:sp>
    </p:spTree>
    <p:extLst>
      <p:ext uri="{BB962C8B-B14F-4D97-AF65-F5344CB8AC3E}">
        <p14:creationId xmlns:p14="http://schemas.microsoft.com/office/powerpoint/2010/main" val="508823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46221"/>
          </a:xfrm>
        </p:spPr>
        <p:txBody>
          <a:bodyPr/>
          <a:lstStyle/>
          <a:p>
            <a:endParaRPr lang="en-US" dirty="0"/>
          </a:p>
        </p:txBody>
      </p:sp>
    </p:spTree>
    <p:extLst>
      <p:ext uri="{BB962C8B-B14F-4D97-AF65-F5344CB8AC3E}">
        <p14:creationId xmlns:p14="http://schemas.microsoft.com/office/powerpoint/2010/main" val="1108877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246221"/>
          </a:xfrm>
        </p:spPr>
        <p:txBody>
          <a:bodyPr/>
          <a:lstStyle/>
          <a:p>
            <a:endParaRPr lang="en-US" dirty="0"/>
          </a:p>
        </p:txBody>
      </p:sp>
    </p:spTree>
    <p:extLst>
      <p:ext uri="{BB962C8B-B14F-4D97-AF65-F5344CB8AC3E}">
        <p14:creationId xmlns:p14="http://schemas.microsoft.com/office/powerpoint/2010/main" val="14835957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60120" y="2640331"/>
            <a:ext cx="7680960" cy="246221"/>
          </a:xfrm>
        </p:spPr>
        <p:txBody>
          <a:bodyPr/>
          <a:lstStyle/>
          <a:p>
            <a:endParaRPr lang="en-US" dirty="0"/>
          </a:p>
        </p:txBody>
      </p:sp>
    </p:spTree>
    <p:extLst>
      <p:ext uri="{BB962C8B-B14F-4D97-AF65-F5344CB8AC3E}">
        <p14:creationId xmlns:p14="http://schemas.microsoft.com/office/powerpoint/2010/main" val="3982697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a:xfrm>
            <a:off x="960120" y="2640331"/>
            <a:ext cx="7680960" cy="1785104"/>
          </a:xfrm>
        </p:spPr>
        <p:txBody>
          <a:bodyPr/>
          <a:lstStyle/>
          <a:p>
            <a:endParaRPr kumimoji="0" lang="en-US" sz="1000" b="0" i="0" u="none" strike="noStrike" kern="1200" cap="none" spc="0" normalizeH="0" baseline="0" noProof="0" dirty="0">
              <a:ln>
                <a:noFill/>
              </a:ln>
              <a:solidFill>
                <a:srgbClr val="404040"/>
              </a:solidFill>
              <a:effectLst/>
              <a:uLnTx/>
              <a:uFillTx/>
              <a:latin typeface="+mn-lt"/>
              <a:ea typeface="+mn-ea"/>
              <a:cs typeface="+mn-cs"/>
            </a:endParaRPr>
          </a:p>
        </p:txBody>
      </p:sp>
    </p:spTree>
    <p:extLst>
      <p:ext uri="{BB962C8B-B14F-4D97-AF65-F5344CB8AC3E}">
        <p14:creationId xmlns:p14="http://schemas.microsoft.com/office/powerpoint/2010/main" val="3667338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title block"/>
          <p:cNvSpPr/>
          <p:nvPr/>
        </p:nvSpPr>
        <p:spPr bwMode="white">
          <a:xfrm>
            <a:off x="1141710" y="1600200"/>
            <a:ext cx="9905532" cy="3276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nvGrpSpPr>
          <p:cNvPr id="7" name="top graphic" descr="Top border design"/>
          <p:cNvGrpSpPr/>
          <p:nvPr/>
        </p:nvGrpSpPr>
        <p:grpSpPr>
          <a:xfrm>
            <a:off x="1279" y="0"/>
            <a:ext cx="12192127" cy="429768"/>
            <a:chOff x="1279" y="0"/>
            <a:chExt cx="12188952" cy="429768"/>
          </a:xfrm>
        </p:grpSpPr>
        <p:sp>
          <p:nvSpPr>
            <p:cNvPr id="8" name="Rectangle 7"/>
            <p:cNvSpPr/>
            <p:nvPr/>
          </p:nvSpPr>
          <p:spPr>
            <a:xfrm>
              <a:off x="1279" y="0"/>
              <a:ext cx="12188952"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228600"/>
              <a:ext cx="12188952"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1279" y="306324"/>
              <a:ext cx="12188952"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grpSp>
        <p:nvGrpSpPr>
          <p:cNvPr id="23" name="bottom graphic" descr="Bottom border design"/>
          <p:cNvGrpSpPr/>
          <p:nvPr/>
        </p:nvGrpSpPr>
        <p:grpSpPr>
          <a:xfrm>
            <a:off x="1" y="6080760"/>
            <a:ext cx="12193406" cy="777240"/>
            <a:chOff x="0" y="6080760"/>
            <a:chExt cx="12190231" cy="777240"/>
          </a:xfrm>
        </p:grpSpPr>
        <p:sp>
          <p:nvSpPr>
            <p:cNvPr id="13" name="Rectangle 12"/>
            <p:cNvSpPr/>
            <p:nvPr/>
          </p:nvSpPr>
          <p:spPr>
            <a:xfrm>
              <a:off x="0" y="6217920"/>
              <a:ext cx="12188825" cy="64008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14" name="Rectangle 13"/>
            <p:cNvSpPr/>
            <p:nvPr/>
          </p:nvSpPr>
          <p:spPr>
            <a:xfrm>
              <a:off x="1279" y="60807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5" name="Rectangle 14"/>
            <p:cNvSpPr/>
            <p:nvPr/>
          </p:nvSpPr>
          <p:spPr>
            <a:xfrm>
              <a:off x="1279" y="6172200"/>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2" name="Title 1"/>
          <p:cNvSpPr>
            <a:spLocks noGrp="1"/>
          </p:cNvSpPr>
          <p:nvPr>
            <p:ph type="ctrTitle"/>
          </p:nvPr>
        </p:nvSpPr>
        <p:spPr bwMode="black">
          <a:xfrm>
            <a:off x="1522811" y="1905000"/>
            <a:ext cx="9146380" cy="2667000"/>
          </a:xfrm>
        </p:spPr>
        <p:txBody>
          <a:bodyPr anchor="b">
            <a:normAutofit/>
          </a:bodyPr>
          <a:lstStyle>
            <a:lvl1pPr>
              <a:lnSpc>
                <a:spcPct val="80000"/>
              </a:lnSpc>
              <a:defRPr sz="6600">
                <a:solidFill>
                  <a:schemeClr val="bg1"/>
                </a:solidFill>
                <a:effectLst>
                  <a:outerShdw blurRad="88900" algn="ctr" rotWithShape="0">
                    <a:prstClr val="black">
                      <a:alpha val="35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1522809" y="5029200"/>
            <a:ext cx="8231742" cy="838200"/>
          </a:xfrm>
        </p:spPr>
        <p:txBody>
          <a:bodyPr/>
          <a:lstStyle>
            <a:lvl1pPr marL="0" indent="0" algn="l">
              <a:lnSpc>
                <a:spcPct val="90000"/>
              </a:lnSpc>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21" name="Footer Placeholder 20"/>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20" name="Date Placeholder 19"/>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22" name="Slide Number Placeholder 21"/>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218794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lvl1p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4" name="Date Placeholder 3"/>
          <p:cNvSpPr>
            <a:spLocks noGrp="1"/>
          </p:cNvSpPr>
          <p:nvPr>
            <p:ph type="dt" sz="half" idx="10"/>
          </p:nvPr>
        </p:nvSpPr>
        <p:spPr>
          <a:xfrm>
            <a:off x="7996445" y="6516865"/>
            <a:ext cx="1327968" cy="228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6B44DD-6BCD-4609-9913-C165E6329E22}" type="datetimeFigureOut">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9/11/2026</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875FA4-3991-4AC3-98D2-61223607E243}"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611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810" y="1905000"/>
            <a:ext cx="9146382" cy="2667000"/>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522809" y="4876800"/>
            <a:ext cx="8231742"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bwMode="black">
          <a:xfrm>
            <a:off x="1507891" y="6516865"/>
            <a:ext cx="6063724" cy="228600"/>
          </a:xfrm>
          <a:prstGeom prst="rect">
            <a:avLst/>
          </a:prstGeom>
        </p:spPr>
        <p:txBody>
          <a:bodyPr/>
          <a:lstStyle>
            <a:lvl1pPr>
              <a:defRPr>
                <a:solidFill>
                  <a:schemeClr val="tx1"/>
                </a:solidFill>
              </a:defRPr>
            </a:lvl1pPr>
          </a:lstStyle>
          <a:p>
            <a:endParaRPr lang="en-US" dirty="0"/>
          </a:p>
        </p:txBody>
      </p:sp>
      <p:sp>
        <p:nvSpPr>
          <p:cNvPr id="4" name="Date Placeholder 3"/>
          <p:cNvSpPr>
            <a:spLocks noGrp="1"/>
          </p:cNvSpPr>
          <p:nvPr>
            <p:ph type="dt" sz="half" idx="10"/>
          </p:nvPr>
        </p:nvSpPr>
        <p:spPr bwMode="black">
          <a:xfrm>
            <a:off x="7996445" y="6516865"/>
            <a:ext cx="1327968" cy="228600"/>
          </a:xfrm>
          <a:prstGeom prst="rect">
            <a:avLst/>
          </a:prstGeom>
        </p:spPr>
        <p:txBody>
          <a:bodyPr/>
          <a:lstStyle>
            <a:lvl1pPr>
              <a:defRPr>
                <a:solidFill>
                  <a:schemeClr val="tx1"/>
                </a:solidFill>
              </a:defRPr>
            </a:lvl1pPr>
          </a:lstStyle>
          <a:p>
            <a:fld id="{7A6B44DD-6BCD-4609-9913-C165E6329E22}" type="datetimeFigureOut">
              <a:rPr lang="en-US" smtClean="0"/>
              <a:t>9/11/2026</a:t>
            </a:fld>
            <a:endParaRPr lang="en-US" dirty="0"/>
          </a:p>
        </p:txBody>
      </p:sp>
      <p:sp>
        <p:nvSpPr>
          <p:cNvPr id="6" name="Slide Number Placeholder 5"/>
          <p:cNvSpPr>
            <a:spLocks noGrp="1"/>
          </p:cNvSpPr>
          <p:nvPr>
            <p:ph type="sldNum" sz="quarter" idx="12"/>
          </p:nvPr>
        </p:nvSpPr>
        <p:spPr bwMode="black">
          <a:xfrm>
            <a:off x="9732629" y="6516865"/>
            <a:ext cx="936563" cy="228600"/>
          </a:xfrm>
          <a:prstGeom prst="rect">
            <a:avLst/>
          </a:prstGeom>
        </p:spPr>
        <p:txBody>
          <a:bodyPr/>
          <a:lstStyle>
            <a:lvl1pPr>
              <a:defRPr>
                <a:solidFill>
                  <a:schemeClr val="tx1"/>
                </a:solidFill>
              </a:defRPr>
            </a:lvl1pPr>
          </a:lstStyle>
          <a:p>
            <a:fld id="{E5875FA4-3991-4AC3-98D2-61223607E243}" type="slidenum">
              <a:rPr lang="en-US" smtClean="0"/>
              <a:t>‹#›</a:t>
            </a:fld>
            <a:endParaRPr lang="en-US" dirty="0"/>
          </a:p>
        </p:txBody>
      </p:sp>
    </p:spTree>
    <p:extLst>
      <p:ext uri="{BB962C8B-B14F-4D97-AF65-F5344CB8AC3E}">
        <p14:creationId xmlns:p14="http://schemas.microsoft.com/office/powerpoint/2010/main" val="325383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22810" y="1904999"/>
            <a:ext cx="4436719"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2472" y="1904999"/>
            <a:ext cx="4436719"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47861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810" y="1828801"/>
            <a:ext cx="4420750"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810" y="2590801"/>
            <a:ext cx="442075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8442" y="1828801"/>
            <a:ext cx="4420750"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8442" y="2590801"/>
            <a:ext cx="442075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7" name="Date Placeholder 6"/>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9" name="Slide Number Placeholder 8"/>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129267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3" name="Date Placeholder 2"/>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5" name="Slide Number Placeholder 4"/>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285542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6" name="bottom graphic"/>
          <p:cNvGrpSpPr/>
          <p:nvPr/>
        </p:nvGrpSpPr>
        <p:grpSpPr>
          <a:xfrm>
            <a:off x="1" y="6309360"/>
            <a:ext cx="12193406"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3" name="Footer Placeholder 2"/>
          <p:cNvSpPr>
            <a:spLocks noGrp="1"/>
          </p:cNvSpPr>
          <p:nvPr>
            <p:ph type="ftr" sz="quarter" idx="11"/>
          </p:nvPr>
        </p:nvSpPr>
        <p:spPr>
          <a:xfrm>
            <a:off x="1507891" y="6516865"/>
            <a:ext cx="6063724" cy="22860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2" name="Date Placeholder 1"/>
          <p:cNvSpPr>
            <a:spLocks noGrp="1"/>
          </p:cNvSpPr>
          <p:nvPr>
            <p:ph type="dt" sz="half" idx="10"/>
          </p:nvPr>
        </p:nvSpPr>
        <p:spPr>
          <a:xfrm>
            <a:off x="7996445" y="6516865"/>
            <a:ext cx="1327968" cy="228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6B44DD-6BCD-4609-9913-C165E6329E22}" type="datetimeFigureOut">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9/11/2026</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4" name="Slide Number Placeholder 3"/>
          <p:cNvSpPr>
            <a:spLocks noGrp="1"/>
          </p:cNvSpPr>
          <p:nvPr>
            <p:ph type="sldNum" sz="quarter" idx="12"/>
          </p:nvPr>
        </p:nvSpPr>
        <p:spPr>
          <a:xfrm>
            <a:off x="9732629" y="6516865"/>
            <a:ext cx="936563" cy="2286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875FA4-3991-4AC3-98D2-61223607E243}"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785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ame" descr="Border design"/>
          <p:cNvSpPr/>
          <p:nvPr/>
        </p:nvSpPr>
        <p:spPr>
          <a:xfrm>
            <a:off x="1217927" y="1019175"/>
            <a:ext cx="6128076"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7925278" y="1371600"/>
            <a:ext cx="3125014" cy="2057400"/>
          </a:xfrm>
        </p:spPr>
        <p:txBody>
          <a:bodyPr anchor="b">
            <a:normAutofit/>
          </a:bodyPr>
          <a:lstStyle>
            <a:lvl1pPr algn="l">
              <a:defRPr sz="3200" b="1"/>
            </a:lvl1pPr>
          </a:lstStyle>
          <a:p>
            <a:r>
              <a:rPr lang="en-US"/>
              <a:t>Click to edit Master title style</a:t>
            </a:r>
            <a:endParaRPr/>
          </a:p>
        </p:txBody>
      </p:sp>
      <p:sp>
        <p:nvSpPr>
          <p:cNvPr id="3" name="Content Placeholder 2"/>
          <p:cNvSpPr>
            <a:spLocks noGrp="1"/>
          </p:cNvSpPr>
          <p:nvPr>
            <p:ph idx="1"/>
          </p:nvPr>
        </p:nvSpPr>
        <p:spPr>
          <a:xfrm>
            <a:off x="1492319" y="1293495"/>
            <a:ext cx="5579293" cy="402336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925278" y="3536830"/>
            <a:ext cx="3125014" cy="1797169"/>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348013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ame" descr="Border design"/>
          <p:cNvSpPr/>
          <p:nvPr/>
        </p:nvSpPr>
        <p:spPr>
          <a:xfrm>
            <a:off x="1217927" y="1019175"/>
            <a:ext cx="6128076"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7925278" y="1371600"/>
            <a:ext cx="3125014" cy="2057400"/>
          </a:xfrm>
        </p:spPr>
        <p:txBody>
          <a:bodyPr anchor="b">
            <a:norm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400855" y="1202055"/>
            <a:ext cx="5762221" cy="4206240"/>
          </a:xfrm>
          <a:solidFill>
            <a:schemeClr val="bg1">
              <a:lumMod val="95000"/>
            </a:schemeClr>
          </a:solidFill>
        </p:spPr>
        <p:txBody>
          <a:bodyPr tIns="914400">
            <a:normAutofit/>
          </a:bodyPr>
          <a:lstStyle>
            <a:lvl1pPr marL="0" indent="0" algn="ctr">
              <a:spcBef>
                <a:spcPts val="0"/>
              </a:spcBef>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925278" y="3536830"/>
            <a:ext cx="3125014" cy="1797171"/>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321744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293418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96981" y="609600"/>
            <a:ext cx="1143299" cy="5410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809" y="609600"/>
            <a:ext cx="7698203" cy="5410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7A6B44DD-6BCD-4609-9913-C165E6329E22}" type="datetimeFigureOut">
              <a:rPr lang="en-US" smtClean="0"/>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fld id="{E5875FA4-3991-4AC3-98D2-61223607E243}" type="slidenum">
              <a:rPr lang="en-US" smtClean="0"/>
              <a:t>‹#›</a:t>
            </a:fld>
            <a:endParaRPr lang="en-US" dirty="0"/>
          </a:p>
        </p:txBody>
      </p:sp>
    </p:spTree>
    <p:extLst>
      <p:ext uri="{BB962C8B-B14F-4D97-AF65-F5344CB8AC3E}">
        <p14:creationId xmlns:p14="http://schemas.microsoft.com/office/powerpoint/2010/main" val="99421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611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title block"/>
          <p:cNvSpPr/>
          <p:nvPr/>
        </p:nvSpPr>
        <p:spPr bwMode="white">
          <a:xfrm>
            <a:off x="1141710" y="1600200"/>
            <a:ext cx="9905532" cy="3276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nvGrpSpPr>
          <p:cNvPr id="7" name="top graphic" descr="Top border design"/>
          <p:cNvGrpSpPr/>
          <p:nvPr/>
        </p:nvGrpSpPr>
        <p:grpSpPr>
          <a:xfrm>
            <a:off x="1279" y="0"/>
            <a:ext cx="12192127" cy="429768"/>
            <a:chOff x="1279" y="0"/>
            <a:chExt cx="12188952" cy="429768"/>
          </a:xfrm>
        </p:grpSpPr>
        <p:sp>
          <p:nvSpPr>
            <p:cNvPr id="8" name="Rectangle 7"/>
            <p:cNvSpPr/>
            <p:nvPr/>
          </p:nvSpPr>
          <p:spPr>
            <a:xfrm>
              <a:off x="1279" y="0"/>
              <a:ext cx="12188952"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228600"/>
              <a:ext cx="12188952"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1279" y="306324"/>
              <a:ext cx="12188952"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grpSp>
        <p:nvGrpSpPr>
          <p:cNvPr id="23" name="bottom graphic" descr="Bottom border design"/>
          <p:cNvGrpSpPr/>
          <p:nvPr/>
        </p:nvGrpSpPr>
        <p:grpSpPr>
          <a:xfrm>
            <a:off x="1" y="6080760"/>
            <a:ext cx="12193406" cy="777240"/>
            <a:chOff x="0" y="6080760"/>
            <a:chExt cx="12190231" cy="777240"/>
          </a:xfrm>
        </p:grpSpPr>
        <p:sp>
          <p:nvSpPr>
            <p:cNvPr id="13" name="Rectangle 12"/>
            <p:cNvSpPr/>
            <p:nvPr/>
          </p:nvSpPr>
          <p:spPr>
            <a:xfrm>
              <a:off x="0" y="6217920"/>
              <a:ext cx="12188825" cy="64008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14" name="Rectangle 13"/>
            <p:cNvSpPr/>
            <p:nvPr/>
          </p:nvSpPr>
          <p:spPr>
            <a:xfrm>
              <a:off x="1279" y="60807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5" name="Rectangle 14"/>
            <p:cNvSpPr/>
            <p:nvPr/>
          </p:nvSpPr>
          <p:spPr>
            <a:xfrm>
              <a:off x="1279" y="6172200"/>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2" name="Title 1"/>
          <p:cNvSpPr>
            <a:spLocks noGrp="1"/>
          </p:cNvSpPr>
          <p:nvPr>
            <p:ph type="ctrTitle"/>
          </p:nvPr>
        </p:nvSpPr>
        <p:spPr bwMode="black">
          <a:xfrm>
            <a:off x="1522811" y="1905000"/>
            <a:ext cx="9146380" cy="2667000"/>
          </a:xfrm>
        </p:spPr>
        <p:txBody>
          <a:bodyPr anchor="b">
            <a:normAutofit/>
          </a:bodyPr>
          <a:lstStyle>
            <a:lvl1pPr>
              <a:lnSpc>
                <a:spcPct val="80000"/>
              </a:lnSpc>
              <a:defRPr sz="6600">
                <a:solidFill>
                  <a:schemeClr val="bg1"/>
                </a:solidFill>
                <a:effectLst>
                  <a:outerShdw blurRad="88900" algn="ctr" rotWithShape="0">
                    <a:prstClr val="black">
                      <a:alpha val="35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1522809" y="5029200"/>
            <a:ext cx="8231742" cy="838200"/>
          </a:xfrm>
        </p:spPr>
        <p:txBody>
          <a:bodyPr/>
          <a:lstStyle>
            <a:lvl1pPr marL="0" indent="0" algn="l">
              <a:lnSpc>
                <a:spcPct val="90000"/>
              </a:lnSpc>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21" name="Footer Placeholder 20"/>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20" name="Date Placeholder 19"/>
          <p:cNvSpPr>
            <a:spLocks noGrp="1"/>
          </p:cNvSpPr>
          <p:nvPr>
            <p:ph type="dt" sz="half" idx="10"/>
          </p:nvPr>
        </p:nvSpPr>
        <p:spPr>
          <a:xfrm>
            <a:off x="7996445" y="6516865"/>
            <a:ext cx="1327968" cy="228600"/>
          </a:xfrm>
          <a:prstGeom prst="rect">
            <a:avLst/>
          </a:prstGeom>
        </p:spPr>
        <p:txBody>
          <a:bodyPr/>
          <a:lstStyle/>
          <a:p>
            <a:fld id="{1160EA64-D806-43AC-9DF2-F8C432F32B4C}" type="datetimeFigureOut">
              <a:rPr lang="en-US" smtClean="0"/>
              <a:t>9/11/2026</a:t>
            </a:fld>
            <a:endParaRPr lang="en-US" dirty="0"/>
          </a:p>
        </p:txBody>
      </p:sp>
      <p:sp>
        <p:nvSpPr>
          <p:cNvPr id="22" name="Slide Number Placeholder 21"/>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77835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lvl1p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F070A7B3-6521-4DCA-87E5-044747A908C1}" type="datetimeFigureOut">
              <a:rPr lang="en-US" smtClean="0"/>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775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810" y="1905000"/>
            <a:ext cx="9146382" cy="2667000"/>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522809" y="4876800"/>
            <a:ext cx="8231742"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bwMode="black">
          <a:xfrm>
            <a:off x="1507891" y="6516865"/>
            <a:ext cx="6063724" cy="228600"/>
          </a:xfrm>
          <a:prstGeom prst="rect">
            <a:avLst/>
          </a:prstGeom>
        </p:spPr>
        <p:txBody>
          <a:bodyPr/>
          <a:lstStyle>
            <a:lvl1pPr>
              <a:defRPr>
                <a:solidFill>
                  <a:schemeClr val="tx1"/>
                </a:solidFill>
              </a:defRPr>
            </a:lvl1pPr>
          </a:lstStyle>
          <a:p>
            <a:endParaRPr lang="en-US" dirty="0"/>
          </a:p>
        </p:txBody>
      </p:sp>
      <p:sp>
        <p:nvSpPr>
          <p:cNvPr id="4" name="Date Placeholder 3"/>
          <p:cNvSpPr>
            <a:spLocks noGrp="1"/>
          </p:cNvSpPr>
          <p:nvPr>
            <p:ph type="dt" sz="half" idx="10"/>
          </p:nvPr>
        </p:nvSpPr>
        <p:spPr bwMode="black">
          <a:xfrm>
            <a:off x="7996445" y="6516865"/>
            <a:ext cx="1327968" cy="228600"/>
          </a:xfrm>
          <a:prstGeom prst="rect">
            <a:avLst/>
          </a:prstGeom>
        </p:spPr>
        <p:txBody>
          <a:bodyPr/>
          <a:lstStyle>
            <a:lvl1pPr>
              <a:defRPr>
                <a:solidFill>
                  <a:schemeClr val="tx1"/>
                </a:solidFill>
              </a:defRPr>
            </a:lvl1pPr>
          </a:lstStyle>
          <a:p>
            <a:fld id="{1160EA64-D806-43AC-9DF2-F8C432F32B4C}" type="datetimeFigureOut">
              <a:rPr lang="en-US" smtClean="0"/>
              <a:t>9/11/2026</a:t>
            </a:fld>
            <a:endParaRPr lang="en-US" dirty="0"/>
          </a:p>
        </p:txBody>
      </p:sp>
      <p:sp>
        <p:nvSpPr>
          <p:cNvPr id="6" name="Slide Number Placeholder 5"/>
          <p:cNvSpPr>
            <a:spLocks noGrp="1"/>
          </p:cNvSpPr>
          <p:nvPr>
            <p:ph type="sldNum" sz="quarter" idx="12"/>
          </p:nvPr>
        </p:nvSpPr>
        <p:spPr bwMode="black">
          <a:xfrm>
            <a:off x="9732629" y="6516865"/>
            <a:ext cx="936563" cy="228600"/>
          </a:xfrm>
          <a:prstGeom prst="rect">
            <a:avLst/>
          </a:prstGeom>
        </p:spPr>
        <p:txBody>
          <a:bodyPr/>
          <a:lstStyle>
            <a:lvl1pPr>
              <a:defRPr>
                <a:solidFill>
                  <a:schemeClr val="tx1"/>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18411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22810" y="1904999"/>
            <a:ext cx="4436719"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2472" y="1904999"/>
            <a:ext cx="4436719"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AB134690-1557-4C89-A502-4959FE7FAD70}" type="datetimeFigureOut">
              <a:rPr lang="en-US" smtClean="0"/>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99277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810" y="1828801"/>
            <a:ext cx="4420750"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810" y="2590801"/>
            <a:ext cx="442075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8442" y="1828801"/>
            <a:ext cx="4420750"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8442" y="2590801"/>
            <a:ext cx="442075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7" name="Date Placeholder 6"/>
          <p:cNvSpPr>
            <a:spLocks noGrp="1"/>
          </p:cNvSpPr>
          <p:nvPr>
            <p:ph type="dt" sz="half" idx="10"/>
          </p:nvPr>
        </p:nvSpPr>
        <p:spPr>
          <a:xfrm>
            <a:off x="7996445" y="6516865"/>
            <a:ext cx="1327968" cy="228600"/>
          </a:xfrm>
          <a:prstGeom prst="rect">
            <a:avLst/>
          </a:prstGeom>
        </p:spPr>
        <p:txBody>
          <a:bodyPr/>
          <a:lstStyle/>
          <a:p>
            <a:fld id="{1160EA64-D806-43AC-9DF2-F8C432F32B4C}" type="datetimeFigureOut">
              <a:rPr lang="en-US" smtClean="0"/>
              <a:t>9/11/2026</a:t>
            </a:fld>
            <a:endParaRPr lang="en-US" dirty="0"/>
          </a:p>
        </p:txBody>
      </p:sp>
      <p:sp>
        <p:nvSpPr>
          <p:cNvPr id="9" name="Slide Number Placeholder 8"/>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228673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3" name="Date Placeholder 2"/>
          <p:cNvSpPr>
            <a:spLocks noGrp="1"/>
          </p:cNvSpPr>
          <p:nvPr>
            <p:ph type="dt" sz="half" idx="10"/>
          </p:nvPr>
        </p:nvSpPr>
        <p:spPr>
          <a:xfrm>
            <a:off x="7996445" y="6516865"/>
            <a:ext cx="1327968" cy="228600"/>
          </a:xfrm>
          <a:prstGeom prst="rect">
            <a:avLst/>
          </a:prstGeom>
        </p:spPr>
        <p:txBody>
          <a:bodyPr/>
          <a:lstStyle/>
          <a:p>
            <a:fld id="{E1037C31-9E7A-4F99-8774-A0E530DE1A42}" type="datetimeFigureOut">
              <a:rPr lang="en-US" smtClean="0"/>
              <a:t>9/11/2026</a:t>
            </a:fld>
            <a:endParaRPr lang="en-US" dirty="0"/>
          </a:p>
        </p:txBody>
      </p:sp>
      <p:sp>
        <p:nvSpPr>
          <p:cNvPr id="5" name="Slide Number Placeholder 4"/>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037231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6" name="bottom graphic"/>
          <p:cNvGrpSpPr/>
          <p:nvPr/>
        </p:nvGrpSpPr>
        <p:grpSpPr>
          <a:xfrm>
            <a:off x="1" y="6309360"/>
            <a:ext cx="12193406"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3" name="Footer Placeholder 2"/>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2" name="Date Placeholder 1"/>
          <p:cNvSpPr>
            <a:spLocks noGrp="1"/>
          </p:cNvSpPr>
          <p:nvPr>
            <p:ph type="dt" sz="half" idx="10"/>
          </p:nvPr>
        </p:nvSpPr>
        <p:spPr>
          <a:xfrm>
            <a:off x="7996445" y="6516865"/>
            <a:ext cx="1327968" cy="228600"/>
          </a:xfrm>
          <a:prstGeom prst="rect">
            <a:avLst/>
          </a:prstGeom>
        </p:spPr>
        <p:txBody>
          <a:bodyPr/>
          <a:lstStyle/>
          <a:p>
            <a:fld id="{C278504F-A551-4DE0-9316-4DCD1D8CC752}" type="datetimeFigureOut">
              <a:rPr lang="en-US" smtClean="0"/>
              <a:t>9/11/2026</a:t>
            </a:fld>
            <a:endParaRPr lang="en-US" dirty="0"/>
          </a:p>
        </p:txBody>
      </p:sp>
      <p:sp>
        <p:nvSpPr>
          <p:cNvPr id="4" name="Slide Number Placeholder 3"/>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13423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ame" descr="Border design"/>
          <p:cNvSpPr/>
          <p:nvPr/>
        </p:nvSpPr>
        <p:spPr>
          <a:xfrm>
            <a:off x="1217927" y="1019175"/>
            <a:ext cx="6128076"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7925278" y="1371600"/>
            <a:ext cx="3125014" cy="2057400"/>
          </a:xfrm>
        </p:spPr>
        <p:txBody>
          <a:bodyPr anchor="b">
            <a:normAutofit/>
          </a:bodyPr>
          <a:lstStyle>
            <a:lvl1pPr algn="l">
              <a:defRPr sz="3200" b="1"/>
            </a:lvl1pPr>
          </a:lstStyle>
          <a:p>
            <a:r>
              <a:rPr lang="en-US"/>
              <a:t>Click to edit Master title style</a:t>
            </a:r>
            <a:endParaRPr/>
          </a:p>
        </p:txBody>
      </p:sp>
      <p:sp>
        <p:nvSpPr>
          <p:cNvPr id="3" name="Content Placeholder 2"/>
          <p:cNvSpPr>
            <a:spLocks noGrp="1"/>
          </p:cNvSpPr>
          <p:nvPr>
            <p:ph idx="1"/>
          </p:nvPr>
        </p:nvSpPr>
        <p:spPr>
          <a:xfrm>
            <a:off x="1492319" y="1293495"/>
            <a:ext cx="5579293" cy="402336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925278" y="3536830"/>
            <a:ext cx="3125014" cy="1797169"/>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D1BE4249-C0D0-4B06-8692-E8BB871AF643}" type="datetimeFigureOut">
              <a:rPr lang="en-US" smtClean="0"/>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368429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ame" descr="Border design"/>
          <p:cNvSpPr/>
          <p:nvPr/>
        </p:nvSpPr>
        <p:spPr>
          <a:xfrm>
            <a:off x="1217927" y="1019175"/>
            <a:ext cx="6128076"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7925278" y="1371600"/>
            <a:ext cx="3125014" cy="2057400"/>
          </a:xfrm>
        </p:spPr>
        <p:txBody>
          <a:bodyPr anchor="b">
            <a:norm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400855" y="1202055"/>
            <a:ext cx="5762221" cy="4206240"/>
          </a:xfrm>
          <a:solidFill>
            <a:schemeClr val="bg1">
              <a:lumMod val="95000"/>
            </a:schemeClr>
          </a:solidFill>
        </p:spPr>
        <p:txBody>
          <a:bodyPr tIns="914400">
            <a:normAutofit/>
          </a:bodyPr>
          <a:lstStyle>
            <a:lvl1pPr marL="0" indent="0" algn="ctr">
              <a:spcBef>
                <a:spcPts val="0"/>
              </a:spcBef>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925278" y="3536830"/>
            <a:ext cx="3125014" cy="1797171"/>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042B0DB6-F5C7-45FB-8CF3-31B45F9C2DAC}" type="datetimeFigureOut">
              <a:rPr lang="en-US" smtClean="0"/>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21566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E9F9C37B-1D36-470B-8223-D6C91242EC14}" type="datetimeFigureOut">
              <a:rPr lang="en-US" smtClean="0"/>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26667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96981" y="609600"/>
            <a:ext cx="1143299" cy="5410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809" y="609600"/>
            <a:ext cx="7698203" cy="5410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67C6F52A-A82B-47A2-A83A-8C4C91F2D59F}" type="datetimeFigureOut">
              <a:rPr lang="en-US" smtClean="0"/>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504733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66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3BC56-0685-FB89-F59F-6EB95D8DB2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2175F0-A682-DB3C-C74D-15F03F83C2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87CB2-96E4-E534-8B5A-03972D0113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6B44DD-6BCD-4609-9913-C165E6329E22}" type="datetimeFigureOut">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9/11/2026</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5" name="Footer Placeholder 4">
            <a:extLst>
              <a:ext uri="{FF2B5EF4-FFF2-40B4-BE49-F238E27FC236}">
                <a16:creationId xmlns:a16="http://schemas.microsoft.com/office/drawing/2014/main" id="{C986ED3E-6487-6F82-E5AA-C1D147A9311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6" name="Slide Number Placeholder 5">
            <a:extLst>
              <a:ext uri="{FF2B5EF4-FFF2-40B4-BE49-F238E27FC236}">
                <a16:creationId xmlns:a16="http://schemas.microsoft.com/office/drawing/2014/main" id="{5AF3F2D6-2B24-4C25-04E9-76C8FB942F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875FA4-3991-4AC3-98D2-61223607E243}"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8221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33599533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1137000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29656184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29691077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29600362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9/11/2026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3851001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012293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2652530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3865185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36841383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6712295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title block"/>
          <p:cNvSpPr/>
          <p:nvPr/>
        </p:nvSpPr>
        <p:spPr bwMode="white">
          <a:xfrm>
            <a:off x="1141710" y="1600200"/>
            <a:ext cx="9905532" cy="3276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nvGrpSpPr>
          <p:cNvPr id="7" name="top graphic" descr="Top border design"/>
          <p:cNvGrpSpPr/>
          <p:nvPr/>
        </p:nvGrpSpPr>
        <p:grpSpPr>
          <a:xfrm>
            <a:off x="1279" y="0"/>
            <a:ext cx="12192127" cy="429768"/>
            <a:chOff x="1279" y="0"/>
            <a:chExt cx="12188952" cy="429768"/>
          </a:xfrm>
        </p:grpSpPr>
        <p:sp>
          <p:nvSpPr>
            <p:cNvPr id="8" name="Rectangle 7"/>
            <p:cNvSpPr/>
            <p:nvPr/>
          </p:nvSpPr>
          <p:spPr>
            <a:xfrm>
              <a:off x="1279" y="0"/>
              <a:ext cx="12188952"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228600"/>
              <a:ext cx="12188952" cy="2011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1279" y="306324"/>
              <a:ext cx="12188952"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grpSp>
        <p:nvGrpSpPr>
          <p:cNvPr id="23" name="bottom graphic" descr="Bottom border design"/>
          <p:cNvGrpSpPr/>
          <p:nvPr/>
        </p:nvGrpSpPr>
        <p:grpSpPr>
          <a:xfrm>
            <a:off x="1" y="6080760"/>
            <a:ext cx="12193406" cy="777240"/>
            <a:chOff x="0" y="6080760"/>
            <a:chExt cx="12190231" cy="777240"/>
          </a:xfrm>
        </p:grpSpPr>
        <p:sp>
          <p:nvSpPr>
            <p:cNvPr id="13" name="Rectangle 12"/>
            <p:cNvSpPr/>
            <p:nvPr/>
          </p:nvSpPr>
          <p:spPr>
            <a:xfrm>
              <a:off x="0" y="6217920"/>
              <a:ext cx="12188825" cy="64008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14" name="Rectangle 13"/>
            <p:cNvSpPr/>
            <p:nvPr/>
          </p:nvSpPr>
          <p:spPr>
            <a:xfrm>
              <a:off x="1279" y="60807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5" name="Rectangle 14"/>
            <p:cNvSpPr/>
            <p:nvPr/>
          </p:nvSpPr>
          <p:spPr>
            <a:xfrm>
              <a:off x="1279" y="6172200"/>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2" name="Title 1"/>
          <p:cNvSpPr>
            <a:spLocks noGrp="1"/>
          </p:cNvSpPr>
          <p:nvPr>
            <p:ph type="ctrTitle"/>
          </p:nvPr>
        </p:nvSpPr>
        <p:spPr bwMode="black">
          <a:xfrm>
            <a:off x="1522811" y="1905000"/>
            <a:ext cx="9146380" cy="2667000"/>
          </a:xfrm>
        </p:spPr>
        <p:txBody>
          <a:bodyPr anchor="b">
            <a:normAutofit/>
          </a:bodyPr>
          <a:lstStyle>
            <a:lvl1pPr>
              <a:lnSpc>
                <a:spcPct val="80000"/>
              </a:lnSpc>
              <a:defRPr sz="6600">
                <a:solidFill>
                  <a:schemeClr val="bg1"/>
                </a:solidFill>
                <a:effectLst>
                  <a:outerShdw blurRad="88900" algn="ctr" rotWithShape="0">
                    <a:prstClr val="black">
                      <a:alpha val="35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1522809" y="5029200"/>
            <a:ext cx="8231742" cy="838200"/>
          </a:xfrm>
        </p:spPr>
        <p:txBody>
          <a:bodyPr/>
          <a:lstStyle>
            <a:lvl1pPr marL="0" indent="0" algn="l">
              <a:lnSpc>
                <a:spcPct val="90000"/>
              </a:lnSpc>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21" name="Footer Placeholder 20"/>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20" name="Date Placeholder 19"/>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22" name="Slide Number Placeholder 21"/>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43094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200"/>
            </a:lvl1p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7406D">
                  <a:tint val="75000"/>
                </a:srgbClr>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a:xfrm>
            <a:off x="7996445" y="6516865"/>
            <a:ext cx="1327968" cy="228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17406D">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9/11/2026</a:t>
            </a:fld>
            <a:endParaRPr kumimoji="0" lang="en-US" sz="1200" b="0" i="0" u="none" strike="noStrike" kern="1200" cap="none" spc="0" normalizeH="0" baseline="0" noProof="0" dirty="0">
              <a:ln>
                <a:noFill/>
              </a:ln>
              <a:solidFill>
                <a:srgbClr val="17406D">
                  <a:tint val="75000"/>
                </a:srgb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pPr marL="38099" marR="0" lvl="0" indent="0" algn="r" defTabSz="914400" rtl="0" eaLnBrk="1" fontAlgn="auto" latinLnBrk="0" hangingPunct="1">
              <a:lnSpc>
                <a:spcPct val="100000"/>
              </a:lnSpc>
              <a:spcBef>
                <a:spcPts val="111"/>
              </a:spcBef>
              <a:spcAft>
                <a:spcPts val="0"/>
              </a:spcAft>
              <a:buClrTx/>
              <a:buSzTx/>
              <a:buFontTx/>
              <a:buNone/>
              <a:tabLst/>
              <a:defRPr/>
            </a:pPr>
            <a:fld id="{81D60167-4931-47E6-BA6A-407CBD079E47}" type="slidenum">
              <a:rPr kumimoji="0" lang="en-US" sz="1200" b="0" i="0" u="none" strike="noStrike" kern="1200" cap="none" spc="-25" normalizeH="0" baseline="0" noProof="0" smtClean="0">
                <a:ln>
                  <a:noFill/>
                </a:ln>
                <a:solidFill>
                  <a:srgbClr val="17406D">
                    <a:tint val="75000"/>
                  </a:srgbClr>
                </a:solidFill>
                <a:effectLst/>
                <a:uLnTx/>
                <a:uFillTx/>
                <a:latin typeface="Calibri" panose="020F0502020204030204"/>
                <a:ea typeface="+mn-ea"/>
                <a:cs typeface="+mn-cs"/>
              </a:rPr>
              <a:pPr marL="38099" marR="0" lvl="0" indent="0" algn="r" defTabSz="914400" rtl="0" eaLnBrk="1" fontAlgn="auto" latinLnBrk="0" hangingPunct="1">
                <a:lnSpc>
                  <a:spcPct val="100000"/>
                </a:lnSpc>
                <a:spcBef>
                  <a:spcPts val="111"/>
                </a:spcBef>
                <a:spcAft>
                  <a:spcPts val="0"/>
                </a:spcAft>
                <a:buClrTx/>
                <a:buSzTx/>
                <a:buFontTx/>
                <a:buNone/>
                <a:tabLst/>
                <a:defRPr/>
              </a:pPr>
              <a:t>‹#›</a:t>
            </a:fld>
            <a:endParaRPr kumimoji="0" lang="en-US" sz="1200" b="0" i="0" u="none" strike="noStrike" kern="1200" cap="none" spc="-25" normalizeH="0" baseline="0" noProof="0" dirty="0">
              <a:ln>
                <a:noFill/>
              </a:ln>
              <a:solidFill>
                <a:srgbClr val="17406D">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5624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810" y="1905000"/>
            <a:ext cx="9146382" cy="2667000"/>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522809" y="4876800"/>
            <a:ext cx="8231742"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bwMode="black">
          <a:xfrm>
            <a:off x="1507891" y="6516865"/>
            <a:ext cx="6063724" cy="228600"/>
          </a:xfrm>
          <a:prstGeom prst="rect">
            <a:avLst/>
          </a:prstGeom>
        </p:spPr>
        <p:txBody>
          <a:bodyPr/>
          <a:lstStyle>
            <a:lvl1pPr>
              <a:defRPr>
                <a:solidFill>
                  <a:schemeClr val="tx1"/>
                </a:solidFill>
              </a:defRPr>
            </a:lvl1pPr>
          </a:lstStyle>
          <a:p>
            <a:endParaRPr lang="en-US" dirty="0"/>
          </a:p>
        </p:txBody>
      </p:sp>
      <p:sp>
        <p:nvSpPr>
          <p:cNvPr id="4" name="Date Placeholder 3"/>
          <p:cNvSpPr>
            <a:spLocks noGrp="1"/>
          </p:cNvSpPr>
          <p:nvPr>
            <p:ph type="dt" sz="half" idx="10"/>
          </p:nvPr>
        </p:nvSpPr>
        <p:spPr bwMode="black">
          <a:xfrm>
            <a:off x="7996445" y="6516865"/>
            <a:ext cx="1327968" cy="228600"/>
          </a:xfrm>
          <a:prstGeom prst="rect">
            <a:avLst/>
          </a:prstGeom>
        </p:spPr>
        <p:txBody>
          <a:bodyPr/>
          <a:lstStyle>
            <a:lvl1pPr>
              <a:defRPr>
                <a:solidFill>
                  <a:schemeClr val="tx1"/>
                </a:solidFill>
              </a:defRPr>
            </a:lvl1pPr>
          </a:lstStyle>
          <a:p>
            <a:fld id="{1D8BD707-D9CF-40AE-B4C6-C98DA3205C09}" type="datetimeFigureOut">
              <a:rPr lang="en-US" smtClean="0"/>
              <a:pPr/>
              <a:t>9/11/2026</a:t>
            </a:fld>
            <a:endParaRPr lang="en-US" dirty="0"/>
          </a:p>
        </p:txBody>
      </p:sp>
      <p:sp>
        <p:nvSpPr>
          <p:cNvPr id="6" name="Slide Number Placeholder 5"/>
          <p:cNvSpPr>
            <a:spLocks noGrp="1"/>
          </p:cNvSpPr>
          <p:nvPr>
            <p:ph type="sldNum" sz="quarter" idx="12"/>
          </p:nvPr>
        </p:nvSpPr>
        <p:spPr bwMode="black">
          <a:xfrm>
            <a:off x="9732629" y="6516865"/>
            <a:ext cx="936563" cy="228600"/>
          </a:xfrm>
          <a:prstGeom prst="rect">
            <a:avLst/>
          </a:prstGeom>
        </p:spPr>
        <p:txBody>
          <a:bodyPr/>
          <a:lstStyle>
            <a:lvl1pPr>
              <a:defRPr>
                <a:solidFill>
                  <a:schemeClr val="tx1"/>
                </a:solidFill>
              </a:defRPr>
            </a:lvl1p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90068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22810" y="1904999"/>
            <a:ext cx="4436719"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2472" y="1904999"/>
            <a:ext cx="4436719" cy="408892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231627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810" y="1828801"/>
            <a:ext cx="4420750"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810" y="2590801"/>
            <a:ext cx="442075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8442" y="1828801"/>
            <a:ext cx="4420750" cy="685801"/>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8442" y="2590801"/>
            <a:ext cx="442075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7" name="Date Placeholder 6"/>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9" name="Slide Number Placeholder 8"/>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16832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3" name="Date Placeholder 2"/>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5" name="Slide Number Placeholder 4"/>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6434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6" name="bottom graphic"/>
          <p:cNvGrpSpPr/>
          <p:nvPr/>
        </p:nvGrpSpPr>
        <p:grpSpPr>
          <a:xfrm>
            <a:off x="1" y="6309360"/>
            <a:ext cx="12193406"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3" name="Footer Placeholder 2"/>
          <p:cNvSpPr>
            <a:spLocks noGrp="1"/>
          </p:cNvSpPr>
          <p:nvPr>
            <p:ph type="ftr" sz="quarter" idx="11"/>
          </p:nvPr>
        </p:nvSpPr>
        <p:spPr>
          <a:xfrm>
            <a:off x="1507891" y="6516865"/>
            <a:ext cx="6063724" cy="22860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7406D">
                  <a:tint val="75000"/>
                </a:srgbClr>
              </a:solidFill>
              <a:effectLst/>
              <a:uLnTx/>
              <a:uFillTx/>
              <a:latin typeface="Calibri" panose="020F0502020204030204"/>
              <a:ea typeface="+mn-ea"/>
              <a:cs typeface="+mn-cs"/>
            </a:endParaRPr>
          </a:p>
        </p:txBody>
      </p:sp>
      <p:sp>
        <p:nvSpPr>
          <p:cNvPr id="2" name="Date Placeholder 1"/>
          <p:cNvSpPr>
            <a:spLocks noGrp="1"/>
          </p:cNvSpPr>
          <p:nvPr>
            <p:ph type="dt" sz="half" idx="10"/>
          </p:nvPr>
        </p:nvSpPr>
        <p:spPr>
          <a:xfrm>
            <a:off x="7996445" y="6516865"/>
            <a:ext cx="1327968" cy="228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17406D">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9/11/2026</a:t>
            </a:fld>
            <a:endParaRPr kumimoji="0" lang="en-US" sz="1200" b="0" i="0" u="none" strike="noStrike" kern="1200" cap="none" spc="0" normalizeH="0" baseline="0" noProof="0" dirty="0">
              <a:ln>
                <a:noFill/>
              </a:ln>
              <a:solidFill>
                <a:srgbClr val="17406D">
                  <a:tint val="75000"/>
                </a:srgb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a:xfrm>
            <a:off x="9732629" y="6516865"/>
            <a:ext cx="936563" cy="228600"/>
          </a:xfrm>
          <a:prstGeom prst="rect">
            <a:avLst/>
          </a:prstGeom>
        </p:spPr>
        <p:txBody>
          <a:bodyPr/>
          <a:lstStyle/>
          <a:p>
            <a:pPr marL="38099" marR="0" lvl="0" indent="0" algn="r" defTabSz="914400" rtl="0" eaLnBrk="1" fontAlgn="auto" latinLnBrk="0" hangingPunct="1">
              <a:lnSpc>
                <a:spcPct val="100000"/>
              </a:lnSpc>
              <a:spcBef>
                <a:spcPts val="111"/>
              </a:spcBef>
              <a:spcAft>
                <a:spcPts val="0"/>
              </a:spcAft>
              <a:buClrTx/>
              <a:buSzTx/>
              <a:buFontTx/>
              <a:buNone/>
              <a:tabLst/>
              <a:defRPr/>
            </a:pPr>
            <a:fld id="{81D60167-4931-47E6-BA6A-407CBD079E47}" type="slidenum">
              <a:rPr kumimoji="0" lang="en-US" sz="1200" b="0" i="0" u="none" strike="noStrike" kern="1200" cap="none" spc="-25" normalizeH="0" baseline="0" noProof="0" smtClean="0">
                <a:ln>
                  <a:noFill/>
                </a:ln>
                <a:solidFill>
                  <a:srgbClr val="17406D">
                    <a:tint val="75000"/>
                  </a:srgbClr>
                </a:solidFill>
                <a:effectLst/>
                <a:uLnTx/>
                <a:uFillTx/>
                <a:latin typeface="Calibri" panose="020F0502020204030204"/>
                <a:ea typeface="+mn-ea"/>
                <a:cs typeface="+mn-cs"/>
              </a:rPr>
              <a:pPr marL="38099" marR="0" lvl="0" indent="0" algn="r" defTabSz="914400" rtl="0" eaLnBrk="1" fontAlgn="auto" latinLnBrk="0" hangingPunct="1">
                <a:lnSpc>
                  <a:spcPct val="100000"/>
                </a:lnSpc>
                <a:spcBef>
                  <a:spcPts val="111"/>
                </a:spcBef>
                <a:spcAft>
                  <a:spcPts val="0"/>
                </a:spcAft>
                <a:buClrTx/>
                <a:buSzTx/>
                <a:buFontTx/>
                <a:buNone/>
                <a:tabLst/>
                <a:defRPr/>
              </a:pPr>
              <a:t>‹#›</a:t>
            </a:fld>
            <a:endParaRPr kumimoji="0" lang="en-US" sz="1200" b="0" i="0" u="none" strike="noStrike" kern="1200" cap="none" spc="-25" normalizeH="0" baseline="0" noProof="0" dirty="0">
              <a:ln>
                <a:noFill/>
              </a:ln>
              <a:solidFill>
                <a:srgbClr val="17406D">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7227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ame" descr="Border design"/>
          <p:cNvSpPr/>
          <p:nvPr/>
        </p:nvSpPr>
        <p:spPr>
          <a:xfrm>
            <a:off x="1217927" y="1019175"/>
            <a:ext cx="6128076"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7925278" y="1371600"/>
            <a:ext cx="3125014" cy="2057400"/>
          </a:xfrm>
        </p:spPr>
        <p:txBody>
          <a:bodyPr anchor="b">
            <a:normAutofit/>
          </a:bodyPr>
          <a:lstStyle>
            <a:lvl1pPr algn="l">
              <a:defRPr sz="3200" b="1"/>
            </a:lvl1pPr>
          </a:lstStyle>
          <a:p>
            <a:r>
              <a:rPr lang="en-US"/>
              <a:t>Click to edit Master title style</a:t>
            </a:r>
            <a:endParaRPr/>
          </a:p>
        </p:txBody>
      </p:sp>
      <p:sp>
        <p:nvSpPr>
          <p:cNvPr id="3" name="Content Placeholder 2"/>
          <p:cNvSpPr>
            <a:spLocks noGrp="1"/>
          </p:cNvSpPr>
          <p:nvPr>
            <p:ph idx="1"/>
          </p:nvPr>
        </p:nvSpPr>
        <p:spPr>
          <a:xfrm>
            <a:off x="1492319" y="1293495"/>
            <a:ext cx="5579293" cy="402336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925278" y="3536830"/>
            <a:ext cx="3125014" cy="1797169"/>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32627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ame" descr="Border design"/>
          <p:cNvSpPr/>
          <p:nvPr/>
        </p:nvSpPr>
        <p:spPr>
          <a:xfrm>
            <a:off x="1217927" y="1019175"/>
            <a:ext cx="6128076" cy="4572000"/>
          </a:xfrm>
          <a:prstGeom prst="rect">
            <a:avLst/>
          </a:prstGeom>
          <a:noFill/>
          <a:ln w="1016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7925278" y="1371600"/>
            <a:ext cx="3125014" cy="2057400"/>
          </a:xfrm>
        </p:spPr>
        <p:txBody>
          <a:bodyPr anchor="b">
            <a:norm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400855" y="1202055"/>
            <a:ext cx="5762221" cy="4206240"/>
          </a:xfrm>
          <a:solidFill>
            <a:schemeClr val="bg1">
              <a:lumMod val="95000"/>
            </a:schemeClr>
          </a:solidFill>
        </p:spPr>
        <p:txBody>
          <a:bodyPr tIns="914400">
            <a:normAutofit/>
          </a:bodyPr>
          <a:lstStyle>
            <a:lvl1pPr marL="0" indent="0" algn="ctr">
              <a:spcBef>
                <a:spcPts val="0"/>
              </a:spcBef>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7925278" y="3536830"/>
            <a:ext cx="3125014" cy="1797171"/>
          </a:xfrm>
        </p:spPr>
        <p:txBody>
          <a:bodyPr>
            <a:normAutofit/>
          </a:bodyPr>
          <a:lstStyle>
            <a:lvl1pPr marL="0" indent="0">
              <a:spcBef>
                <a:spcPts val="8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5" name="Date Placeholder 4"/>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7" name="Slide Number Placeholder 6"/>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293537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37033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96981" y="609600"/>
            <a:ext cx="1143299" cy="5410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809" y="609600"/>
            <a:ext cx="7698203" cy="54102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a:xfrm>
            <a:off x="1507891" y="6516865"/>
            <a:ext cx="6063724" cy="228600"/>
          </a:xfrm>
          <a:prstGeom prst="rect">
            <a:avLst/>
          </a:prstGeom>
        </p:spPr>
        <p:txBody>
          <a:bodyPr/>
          <a:lstStyle/>
          <a:p>
            <a:endParaRPr lang="en-US" dirty="0"/>
          </a:p>
        </p:txBody>
      </p:sp>
      <p:sp>
        <p:nvSpPr>
          <p:cNvPr id="4" name="Date Placeholder 3"/>
          <p:cNvSpPr>
            <a:spLocks noGrp="1"/>
          </p:cNvSpPr>
          <p:nvPr>
            <p:ph type="dt" sz="half" idx="10"/>
          </p:nvPr>
        </p:nvSpPr>
        <p:spPr>
          <a:xfrm>
            <a:off x="7996445" y="6516865"/>
            <a:ext cx="1327968" cy="228600"/>
          </a:xfrm>
          <a:prstGeom prst="rect">
            <a:avLst/>
          </a:prstGeom>
        </p:spPr>
        <p:txBody>
          <a:bodyPr/>
          <a:lstStyle/>
          <a:p>
            <a:fld id="{1D8BD707-D9CF-40AE-B4C6-C98DA3205C09}" type="datetimeFigureOut">
              <a:rPr lang="en-US" smtClean="0"/>
              <a:pPr/>
              <a:t>9/11/2026</a:t>
            </a:fld>
            <a:endParaRPr lang="en-US" dirty="0"/>
          </a:p>
        </p:txBody>
      </p:sp>
      <p:sp>
        <p:nvSpPr>
          <p:cNvPr id="6" name="Slide Number Placeholder 5"/>
          <p:cNvSpPr>
            <a:spLocks noGrp="1"/>
          </p:cNvSpPr>
          <p:nvPr>
            <p:ph type="sldNum" sz="quarter" idx="12"/>
          </p:nvPr>
        </p:nvSpPr>
        <p:spPr>
          <a:xfrm>
            <a:off x="9732629" y="6516865"/>
            <a:ext cx="936563" cy="228600"/>
          </a:xfrm>
          <a:prstGeom prst="rect">
            <a:avLst/>
          </a:prstGeom>
        </p:spPr>
        <p:txBody>
          <a:body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71930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 name="bottom graphic" descr="Bottom border design"/>
          <p:cNvGrpSpPr/>
          <p:nvPr/>
        </p:nvGrpSpPr>
        <p:grpSpPr>
          <a:xfrm>
            <a:off x="1" y="6309360"/>
            <a:ext cx="12193406"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grpSp>
        <p:nvGrpSpPr>
          <p:cNvPr id="10" name="top graphic" descr="Top border design"/>
          <p:cNvGrpSpPr/>
          <p:nvPr/>
        </p:nvGrpSpPr>
        <p:grpSpPr>
          <a:xfrm>
            <a:off x="1279" y="0"/>
            <a:ext cx="12192127" cy="320040"/>
            <a:chOff x="1279" y="0"/>
            <a:chExt cx="12188952" cy="320040"/>
          </a:xfrm>
        </p:grpSpPr>
        <p:sp>
          <p:nvSpPr>
            <p:cNvPr id="11" name="Rectangle 10"/>
            <p:cNvSpPr/>
            <p:nvPr/>
          </p:nvSpPr>
          <p:spPr>
            <a:xfrm>
              <a:off x="1279" y="0"/>
              <a:ext cx="12188952" cy="170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Rectangle 11"/>
            <p:cNvSpPr/>
            <p:nvPr/>
          </p:nvSpPr>
          <p:spPr>
            <a:xfrm>
              <a:off x="1279" y="170234"/>
              <a:ext cx="12188952" cy="14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3" name="Rectangle 12"/>
            <p:cNvSpPr/>
            <p:nvPr/>
          </p:nvSpPr>
          <p:spPr>
            <a:xfrm>
              <a:off x="1279" y="231421"/>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2" name="Title Placeholder 1"/>
          <p:cNvSpPr>
            <a:spLocks noGrp="1"/>
          </p:cNvSpPr>
          <p:nvPr>
            <p:ph type="title"/>
          </p:nvPr>
        </p:nvSpPr>
        <p:spPr>
          <a:xfrm>
            <a:off x="1523273" y="609600"/>
            <a:ext cx="9145920" cy="10668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23273" y="1905000"/>
            <a:ext cx="914592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endParaRPr dirty="0"/>
          </a:p>
        </p:txBody>
      </p:sp>
    </p:spTree>
    <p:extLst>
      <p:ext uri="{BB962C8B-B14F-4D97-AF65-F5344CB8AC3E}">
        <p14:creationId xmlns:p14="http://schemas.microsoft.com/office/powerpoint/2010/main" val="93763176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74320" indent="-274320" algn="l" defTabSz="914400" rtl="0" eaLnBrk="1" latinLnBrk="0" hangingPunct="1">
        <a:lnSpc>
          <a:spcPct val="90000"/>
        </a:lnSpc>
        <a:spcBef>
          <a:spcPts val="1800"/>
        </a:spcBef>
        <a:buClr>
          <a:schemeClr val="tx1"/>
        </a:buClr>
        <a:buSzPct val="100000"/>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548640" indent="-228600" algn="l" defTabSz="914400" rtl="0" eaLnBrk="1" latinLnBrk="0" hangingPunct="1">
        <a:lnSpc>
          <a:spcPct val="90000"/>
        </a:lnSpc>
        <a:spcBef>
          <a:spcPts val="1000"/>
        </a:spcBef>
        <a:buClr>
          <a:schemeClr val="tx1"/>
        </a:buClr>
        <a:buSzPct val="100000"/>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822960" indent="-228600" algn="l" defTabSz="914400" rtl="0" eaLnBrk="1" latinLnBrk="0" hangingPunct="1">
        <a:lnSpc>
          <a:spcPct val="90000"/>
        </a:lnSpc>
        <a:spcBef>
          <a:spcPts val="800"/>
        </a:spcBef>
        <a:buClr>
          <a:schemeClr val="tx1"/>
        </a:buClr>
        <a:buSzPct val="100000"/>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68680" indent="0" algn="l" defTabSz="914400" rtl="0" eaLnBrk="1" latinLnBrk="0" hangingPunct="1">
        <a:lnSpc>
          <a:spcPct val="90000"/>
        </a:lnSpc>
        <a:spcBef>
          <a:spcPts val="800"/>
        </a:spcBef>
        <a:buClr>
          <a:schemeClr val="tx1"/>
        </a:buClr>
        <a:buSzPct val="100000"/>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3258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5544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 name="bottom graphic" descr="Bottom border design"/>
          <p:cNvGrpSpPr/>
          <p:nvPr/>
        </p:nvGrpSpPr>
        <p:grpSpPr>
          <a:xfrm>
            <a:off x="1" y="6309360"/>
            <a:ext cx="12193406"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grpSp>
        <p:nvGrpSpPr>
          <p:cNvPr id="10" name="top graphic" descr="Top border design"/>
          <p:cNvGrpSpPr/>
          <p:nvPr/>
        </p:nvGrpSpPr>
        <p:grpSpPr>
          <a:xfrm>
            <a:off x="1279" y="0"/>
            <a:ext cx="12192127" cy="320040"/>
            <a:chOff x="1279" y="0"/>
            <a:chExt cx="12188952" cy="320040"/>
          </a:xfrm>
        </p:grpSpPr>
        <p:sp>
          <p:nvSpPr>
            <p:cNvPr id="11" name="Rectangle 10"/>
            <p:cNvSpPr/>
            <p:nvPr/>
          </p:nvSpPr>
          <p:spPr>
            <a:xfrm>
              <a:off x="1279" y="0"/>
              <a:ext cx="12188952" cy="170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Rectangle 11"/>
            <p:cNvSpPr/>
            <p:nvPr/>
          </p:nvSpPr>
          <p:spPr>
            <a:xfrm>
              <a:off x="1279" y="170234"/>
              <a:ext cx="12188952" cy="14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3" name="Rectangle 12"/>
            <p:cNvSpPr/>
            <p:nvPr/>
          </p:nvSpPr>
          <p:spPr>
            <a:xfrm>
              <a:off x="1279" y="231421"/>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2" name="Title Placeholder 1"/>
          <p:cNvSpPr>
            <a:spLocks noGrp="1"/>
          </p:cNvSpPr>
          <p:nvPr>
            <p:ph type="title"/>
          </p:nvPr>
        </p:nvSpPr>
        <p:spPr>
          <a:xfrm>
            <a:off x="1523273" y="609600"/>
            <a:ext cx="9145920" cy="10668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23273" y="1905000"/>
            <a:ext cx="914592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endParaRPr dirty="0"/>
          </a:p>
        </p:txBody>
      </p:sp>
    </p:spTree>
    <p:extLst>
      <p:ext uri="{BB962C8B-B14F-4D97-AF65-F5344CB8AC3E}">
        <p14:creationId xmlns:p14="http://schemas.microsoft.com/office/powerpoint/2010/main" val="422899256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74320" indent="-274320" algn="l" defTabSz="914400" rtl="0" eaLnBrk="1" latinLnBrk="0" hangingPunct="1">
        <a:lnSpc>
          <a:spcPct val="90000"/>
        </a:lnSpc>
        <a:spcBef>
          <a:spcPts val="1800"/>
        </a:spcBef>
        <a:buClr>
          <a:schemeClr val="tx1"/>
        </a:buClr>
        <a:buSzPct val="100000"/>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548640" indent="-228600" algn="l" defTabSz="914400" rtl="0" eaLnBrk="1" latinLnBrk="0" hangingPunct="1">
        <a:lnSpc>
          <a:spcPct val="90000"/>
        </a:lnSpc>
        <a:spcBef>
          <a:spcPts val="1000"/>
        </a:spcBef>
        <a:buClr>
          <a:schemeClr val="tx1"/>
        </a:buClr>
        <a:buSzPct val="100000"/>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822960" indent="-228600" algn="l" defTabSz="914400" rtl="0" eaLnBrk="1" latinLnBrk="0" hangingPunct="1">
        <a:lnSpc>
          <a:spcPct val="90000"/>
        </a:lnSpc>
        <a:spcBef>
          <a:spcPts val="800"/>
        </a:spcBef>
        <a:buClr>
          <a:schemeClr val="tx1"/>
        </a:buClr>
        <a:buSzPct val="100000"/>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68680" indent="0" algn="l" defTabSz="914400" rtl="0" eaLnBrk="1" latinLnBrk="0" hangingPunct="1">
        <a:lnSpc>
          <a:spcPct val="90000"/>
        </a:lnSpc>
        <a:spcBef>
          <a:spcPts val="800"/>
        </a:spcBef>
        <a:buClr>
          <a:schemeClr val="tx1"/>
        </a:buClr>
        <a:buSzPct val="100000"/>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3258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5544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1080A-753D-E18E-8419-30B67FB9A1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B9D56E-F304-0587-4C6C-18F58FAA8F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0E71AD-9554-8AC3-D088-B4D8DACCE7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6B44DD-6BCD-4609-9913-C165E6329E22}" type="datetimeFigureOut">
              <a:rPr lang="en-US" smtClean="0"/>
              <a:t>9/11/2026</a:t>
            </a:fld>
            <a:endParaRPr lang="en-US" dirty="0"/>
          </a:p>
        </p:txBody>
      </p:sp>
      <p:sp>
        <p:nvSpPr>
          <p:cNvPr id="5" name="Footer Placeholder 4">
            <a:extLst>
              <a:ext uri="{FF2B5EF4-FFF2-40B4-BE49-F238E27FC236}">
                <a16:creationId xmlns:a16="http://schemas.microsoft.com/office/drawing/2014/main" id="{8CA79035-4E4D-7D2A-0181-3D765D38B7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354B4CBB-DDFA-013C-68DC-1D3C2C3B50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875FA4-3991-4AC3-98D2-61223607E243}" type="slidenum">
              <a:rPr lang="en-US" smtClean="0"/>
              <a:t>‹#›</a:t>
            </a:fld>
            <a:endParaRPr lang="en-US" dirty="0"/>
          </a:p>
        </p:txBody>
      </p:sp>
    </p:spTree>
    <p:extLst>
      <p:ext uri="{BB962C8B-B14F-4D97-AF65-F5344CB8AC3E}">
        <p14:creationId xmlns:p14="http://schemas.microsoft.com/office/powerpoint/2010/main" val="4039366745"/>
      </p:ext>
    </p:extLst>
  </p:cSld>
  <p:clrMap bg1="lt1" tx1="dk1" bg2="lt2" tx2="dk2" accent1="accent1" accent2="accent2" accent3="accent3" accent4="accent4" accent5="accent5" accent6="accent6" hlink="hlink" folHlink="folHlink"/>
  <p:sldLayoutIdLst>
    <p:sldLayoutId id="21474837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38099">
              <a:spcBef>
                <a:spcPts val="111"/>
              </a:spcBef>
            </a:pPr>
            <a:fld id="{81D60167-4931-47E6-BA6A-407CBD079E47}" type="slidenum">
              <a:rPr lang="en-US" spc="-25" smtClean="0"/>
              <a:pPr marL="38099">
                <a:spcBef>
                  <a:spcPts val="111"/>
                </a:spcBef>
              </a:pPr>
              <a:t>‹#›</a:t>
            </a:fld>
            <a:endParaRPr lang="en-US" spc="-25" dirty="0"/>
          </a:p>
        </p:txBody>
      </p:sp>
    </p:spTree>
    <p:extLst>
      <p:ext uri="{BB962C8B-B14F-4D97-AF65-F5344CB8AC3E}">
        <p14:creationId xmlns:p14="http://schemas.microsoft.com/office/powerpoint/2010/main" val="1329579463"/>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 name="bottom graphic" descr="Bottom border design"/>
          <p:cNvGrpSpPr/>
          <p:nvPr/>
        </p:nvGrpSpPr>
        <p:grpSpPr>
          <a:xfrm>
            <a:off x="1" y="6309360"/>
            <a:ext cx="12193406" cy="548640"/>
            <a:chOff x="0" y="6309360"/>
            <a:chExt cx="12190231" cy="548640"/>
          </a:xfrm>
        </p:grpSpPr>
        <p:sp>
          <p:nvSpPr>
            <p:cNvPr id="7" name="Rectangle 6"/>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grpSp>
        <p:nvGrpSpPr>
          <p:cNvPr id="10" name="top graphic" descr="Top border design"/>
          <p:cNvGrpSpPr/>
          <p:nvPr/>
        </p:nvGrpSpPr>
        <p:grpSpPr>
          <a:xfrm>
            <a:off x="1279" y="0"/>
            <a:ext cx="12192127" cy="320040"/>
            <a:chOff x="1279" y="0"/>
            <a:chExt cx="12188952" cy="320040"/>
          </a:xfrm>
        </p:grpSpPr>
        <p:sp>
          <p:nvSpPr>
            <p:cNvPr id="11" name="Rectangle 10"/>
            <p:cNvSpPr/>
            <p:nvPr/>
          </p:nvSpPr>
          <p:spPr>
            <a:xfrm>
              <a:off x="1279" y="0"/>
              <a:ext cx="12188952" cy="1702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Rectangle 11"/>
            <p:cNvSpPr/>
            <p:nvPr/>
          </p:nvSpPr>
          <p:spPr>
            <a:xfrm>
              <a:off x="1279" y="170234"/>
              <a:ext cx="12188952" cy="14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3" name="Rectangle 12"/>
            <p:cNvSpPr/>
            <p:nvPr/>
          </p:nvSpPr>
          <p:spPr>
            <a:xfrm>
              <a:off x="1279" y="231421"/>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grpSp>
      <p:sp>
        <p:nvSpPr>
          <p:cNvPr id="2" name="Title Placeholder 1"/>
          <p:cNvSpPr>
            <a:spLocks noGrp="1"/>
          </p:cNvSpPr>
          <p:nvPr>
            <p:ph type="title"/>
          </p:nvPr>
        </p:nvSpPr>
        <p:spPr>
          <a:xfrm>
            <a:off x="1523273" y="609600"/>
            <a:ext cx="9145920" cy="10668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523273" y="1905000"/>
            <a:ext cx="914592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endParaRPr dirty="0"/>
          </a:p>
        </p:txBody>
      </p:sp>
    </p:spTree>
    <p:extLst>
      <p:ext uri="{BB962C8B-B14F-4D97-AF65-F5344CB8AC3E}">
        <p14:creationId xmlns:p14="http://schemas.microsoft.com/office/powerpoint/2010/main" val="3618470119"/>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74320" indent="-274320" algn="l" defTabSz="914400" rtl="0" eaLnBrk="1" latinLnBrk="0" hangingPunct="1">
        <a:lnSpc>
          <a:spcPct val="90000"/>
        </a:lnSpc>
        <a:spcBef>
          <a:spcPts val="1800"/>
        </a:spcBef>
        <a:buClr>
          <a:schemeClr val="tx1"/>
        </a:buClr>
        <a:buSzPct val="100000"/>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548640" indent="-228600" algn="l" defTabSz="914400" rtl="0" eaLnBrk="1" latinLnBrk="0" hangingPunct="1">
        <a:lnSpc>
          <a:spcPct val="90000"/>
        </a:lnSpc>
        <a:spcBef>
          <a:spcPts val="1000"/>
        </a:spcBef>
        <a:buClr>
          <a:schemeClr val="tx1"/>
        </a:buClr>
        <a:buSzPct val="100000"/>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822960" indent="-228600" algn="l" defTabSz="914400" rtl="0" eaLnBrk="1" latinLnBrk="0" hangingPunct="1">
        <a:lnSpc>
          <a:spcPct val="90000"/>
        </a:lnSpc>
        <a:spcBef>
          <a:spcPts val="800"/>
        </a:spcBef>
        <a:buClr>
          <a:schemeClr val="tx1"/>
        </a:buClr>
        <a:buSzPct val="100000"/>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868680" indent="0" algn="l" defTabSz="914400" rtl="0" eaLnBrk="1" latinLnBrk="0" hangingPunct="1">
        <a:lnSpc>
          <a:spcPct val="90000"/>
        </a:lnSpc>
        <a:spcBef>
          <a:spcPts val="800"/>
        </a:spcBef>
        <a:buClr>
          <a:schemeClr val="tx1"/>
        </a:buClr>
        <a:buSzPct val="100000"/>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3258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15544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Clr>
          <a:schemeClr val="tx1"/>
        </a:buClr>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mchb.hrsa.gov/sites/default/files/mchb/programs-impact/fy27-miechv-performance-measures-changes-rationale.pdf"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www.healthtranslations.vic.gov.au/resources/edinburgh-postnatal-depression-scale-epds" TargetMode="External"/><Relationship Id="rId2" Type="http://schemas.openxmlformats.org/officeDocument/2006/relationships/notesSlide" Target="../notesSlides/notesSlide18.xml"/><Relationship Id="rId1" Type="http://schemas.openxmlformats.org/officeDocument/2006/relationships/slideLayout" Target="../slideLayouts/slideLayout2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hyperlink" Target="mailto:mothersandbabies@northwestern.edu" TargetMode="External"/><Relationship Id="rId4" Type="http://schemas.openxmlformats.org/officeDocument/2006/relationships/hyperlink" Target="http://www.mothersandbabiesprogram.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hyperlink" Target="https://www.pexels.com/photo/silhouette-photo-of-mom-and-child-against-orange-background-4430258/" TargetMode="Externa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38.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38.xml"/><Relationship Id="rId5" Type="http://schemas.openxmlformats.org/officeDocument/2006/relationships/image" Target="../media/image23.png"/><Relationship Id="rId4" Type="http://schemas.openxmlformats.org/officeDocument/2006/relationships/hyperlink" Target="https://postpartum.net/get-help/"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38.xml"/><Relationship Id="rId5" Type="http://schemas.openxmlformats.org/officeDocument/2006/relationships/hyperlink" Target="https://mchb.hrsa.gov/programs-impact/national-maternal-mental-health-hotline" TargetMode="Externa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hyperlink" Target="https://988lifeline.org/" TargetMode="External"/><Relationship Id="rId2" Type="http://schemas.openxmlformats.org/officeDocument/2006/relationships/notesSlide" Target="../notesSlides/notesSlide36.xml"/><Relationship Id="rId1" Type="http://schemas.openxmlformats.org/officeDocument/2006/relationships/slideLayout" Target="../slideLayouts/slideLayout38.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www.health.harvard.edu/blog/postpartum-anxiety-an-invisible-disorder-that-can-affect-new-mothers-202107302558" TargetMode="External"/><Relationship Id="rId2" Type="http://schemas.openxmlformats.org/officeDocument/2006/relationships/notesSlide" Target="../notesSlides/notesSlide38.xml"/><Relationship Id="rId1" Type="http://schemas.openxmlformats.org/officeDocument/2006/relationships/slideLayout" Target="../slideLayouts/slideLayout38.xml"/><Relationship Id="rId6" Type="http://schemas.openxmlformats.org/officeDocument/2006/relationships/hyperlink" Target="https://www.dchealthcheck.net/documents/10-2015-EPDS-Translations.pdf" TargetMode="External"/><Relationship Id="rId5" Type="http://schemas.openxmlformats.org/officeDocument/2006/relationships/hyperlink" Target="https://pubmed.ncbi.nlm.nih.gov/3651732/" TargetMode="External"/><Relationship Id="rId4" Type="http://schemas.openxmlformats.org/officeDocument/2006/relationships/hyperlink" Target="https://psycnet.apa.org/doi/10.1037/t01756-000"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pubmed.ncbi.nlm.nih.gov/18041072/" TargetMode="External"/><Relationship Id="rId2" Type="http://schemas.openxmlformats.org/officeDocument/2006/relationships/notesSlide" Target="../notesSlides/notesSlide39.xml"/><Relationship Id="rId1" Type="http://schemas.openxmlformats.org/officeDocument/2006/relationships/slideLayout" Target="../slideLayouts/slideLayout38.xml"/><Relationship Id="rId4" Type="http://schemas.openxmlformats.org/officeDocument/2006/relationships/hyperlink" Target="http://www.mothersandbabiesprogram.org/"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omensmentalhealth.org/posts/screening-for-peripartum-anxiety-disorders-what-are-the-best-screening-tools/" TargetMode="External"/><Relationship Id="rId2" Type="http://schemas.openxmlformats.org/officeDocument/2006/relationships/notesSlide" Target="../notesSlides/notesSlide40.xml"/><Relationship Id="rId1" Type="http://schemas.openxmlformats.org/officeDocument/2006/relationships/slideLayout" Target="../slideLayouts/slideLayout38.xml"/><Relationship Id="rId5" Type="http://schemas.openxmlformats.org/officeDocument/2006/relationships/hyperlink" Target="https://womensmentalhealth.org/posts/screening-perinatal-anxiety-2/" TargetMode="External"/><Relationship Id="rId4" Type="http://schemas.openxmlformats.org/officeDocument/2006/relationships/hyperlink" Target="https://womensmentalhealth.org/posts/is-it-postpartum-depression-or-postpartum-anxiety-whats-the-differe"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42.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A71A51E-7676-58FF-C210-A81ECA8E7A8A}"/>
              </a:ext>
            </a:extLst>
          </p:cNvPr>
          <p:cNvSpPr>
            <a:spLocks noGrp="1"/>
          </p:cNvSpPr>
          <p:nvPr>
            <p:ph type="ctrTitle"/>
          </p:nvPr>
        </p:nvSpPr>
        <p:spPr>
          <a:xfrm>
            <a:off x="1093025" y="469189"/>
            <a:ext cx="10053763" cy="3615131"/>
          </a:xfrm>
          <a:ln>
            <a:solidFill>
              <a:schemeClr val="bg1"/>
            </a:solidFill>
          </a:ln>
        </p:spPr>
        <p:txBody>
          <a:bodyPr anchor="b">
            <a:normAutofit fontScale="90000"/>
          </a:bodyPr>
          <a:lstStyle/>
          <a:p>
            <a:pPr algn="ctr"/>
            <a:br>
              <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mj-ea"/>
              </a:rPr>
            </a:br>
            <a:br>
              <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mj-ea"/>
              </a:rPr>
            </a:br>
            <a:br>
              <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mj-ea"/>
              </a:rPr>
            </a:br>
            <a:br>
              <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mj-ea"/>
              </a:rPr>
            </a:br>
            <a:br>
              <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mj-ea"/>
              </a:rPr>
            </a:br>
            <a:br>
              <a:rPr kumimoji="0" lang="en-US" sz="1600" b="1" i="0" u="none" strike="noStrike" kern="0" cap="none" spc="0" normalizeH="0" baseline="0" noProof="0" dirty="0">
                <a:ln>
                  <a:noFill/>
                </a:ln>
                <a:solidFill>
                  <a:srgbClr val="FFFFFF"/>
                </a:solidFill>
                <a:effectLst/>
                <a:uLnTx/>
                <a:uFillTx/>
                <a:latin typeface="Arial" panose="020B0604020202020204" pitchFamily="34" charset="0"/>
                <a:ea typeface="+mj-ea"/>
              </a:rPr>
            </a:br>
            <a:r>
              <a:rPr lang="en-US" sz="3100" b="1" dirty="0">
                <a:solidFill>
                  <a:srgbClr val="FFFFFF"/>
                </a:solidFill>
                <a:latin typeface="Georgia" panose="02040502050405020303" pitchFamily="18" charset="0"/>
              </a:rPr>
              <a:t>The Edinburgh Postnatal Depression Scale:</a:t>
            </a:r>
            <a:br>
              <a:rPr lang="en-US" sz="3100" b="1" dirty="0">
                <a:solidFill>
                  <a:srgbClr val="FFFFFF"/>
                </a:solidFill>
                <a:latin typeface="Georgia" panose="02040502050405020303" pitchFamily="18" charset="0"/>
              </a:rPr>
            </a:br>
            <a:r>
              <a:rPr lang="en-US" sz="3100" b="1" dirty="0">
                <a:solidFill>
                  <a:srgbClr val="FFFFFF"/>
                </a:solidFill>
                <a:latin typeface="Georgia" panose="02040502050405020303" pitchFamily="18" charset="0"/>
              </a:rPr>
              <a:t> </a:t>
            </a:r>
            <a:br>
              <a:rPr lang="en-US" sz="3100" b="1" dirty="0">
                <a:solidFill>
                  <a:srgbClr val="FFFFFF"/>
                </a:solidFill>
                <a:latin typeface="Georgia" panose="02040502050405020303" pitchFamily="18" charset="0"/>
              </a:rPr>
            </a:br>
            <a:r>
              <a:rPr lang="en-US" sz="3100" b="1" dirty="0">
                <a:solidFill>
                  <a:srgbClr val="FFFFFF"/>
                </a:solidFill>
                <a:latin typeface="Georgia" panose="02040502050405020303" pitchFamily="18" charset="0"/>
              </a:rPr>
              <a:t>Screening for Depression and Anxiety</a:t>
            </a:r>
            <a:br>
              <a:rPr lang="en-US" sz="3100" b="1" dirty="0">
                <a:solidFill>
                  <a:srgbClr val="FFFFFF"/>
                </a:solidFill>
                <a:latin typeface="Georgia" panose="02040502050405020303" pitchFamily="18" charset="0"/>
              </a:rPr>
            </a:br>
            <a:br>
              <a:rPr lang="en-US" sz="3100" b="1" i="1" kern="0" dirty="0">
                <a:solidFill>
                  <a:srgbClr val="FFFFFF"/>
                </a:solidFill>
                <a:latin typeface="Georgia" panose="02040502050405020303" pitchFamily="18" charset="0"/>
                <a:cs typeface="Arial" panose="020B0604020202020204" pitchFamily="34" charset="0"/>
              </a:rPr>
            </a:br>
            <a:br>
              <a:rPr kumimoji="0" lang="en-US" sz="1600" b="1" i="0" u="none" strike="noStrike" kern="0" cap="none" spc="0" normalizeH="0" baseline="0" noProof="0" dirty="0">
                <a:ln>
                  <a:noFill/>
                </a:ln>
                <a:solidFill>
                  <a:srgbClr val="FFFFFF"/>
                </a:solidFill>
                <a:effectLst/>
                <a:uLnTx/>
                <a:uFillTx/>
                <a:latin typeface="Georgia" panose="02040502050405020303" pitchFamily="18" charset="0"/>
              </a:rPr>
            </a:br>
            <a:br>
              <a:rPr kumimoji="0" lang="en-US" sz="1600" b="1" i="0" u="none" strike="noStrike" kern="0" cap="none" spc="0" normalizeH="0" baseline="0" noProof="0" dirty="0">
                <a:ln>
                  <a:noFill/>
                </a:ln>
                <a:solidFill>
                  <a:srgbClr val="FFFFFF"/>
                </a:solidFill>
                <a:effectLst/>
                <a:uLnTx/>
                <a:uFillTx/>
                <a:latin typeface="Georgia" panose="02040502050405020303" pitchFamily="18" charset="0"/>
              </a:rPr>
            </a:br>
            <a:br>
              <a:rPr kumimoji="0" lang="en-US" sz="1600" b="1" i="0" u="none" strike="noStrike" kern="0" cap="none" spc="0" normalizeH="0" baseline="0" noProof="0" dirty="0">
                <a:ln>
                  <a:noFill/>
                </a:ln>
                <a:solidFill>
                  <a:srgbClr val="FFFFFF"/>
                </a:solidFill>
                <a:effectLst/>
                <a:uLnTx/>
                <a:uFillTx/>
                <a:latin typeface="Georgia" panose="02040502050405020303" pitchFamily="18" charset="0"/>
              </a:rPr>
            </a:br>
            <a:r>
              <a:rPr kumimoji="0" lang="en-US" sz="1200" b="1" i="0" u="none" strike="noStrike" kern="0" cap="none" spc="0" normalizeH="0" baseline="0" noProof="0" dirty="0">
                <a:ln>
                  <a:noFill/>
                </a:ln>
                <a:solidFill>
                  <a:srgbClr val="FFFFFF"/>
                </a:solidFill>
                <a:effectLst/>
                <a:uLnTx/>
                <a:uFillTx/>
                <a:latin typeface="Georgia" panose="02040502050405020303" pitchFamily="18" charset="0"/>
              </a:rPr>
              <a:t>Delreen Schmidt-Lenz, MSW,</a:t>
            </a:r>
            <a:r>
              <a:rPr kumimoji="0" lang="en-US" sz="1200" b="1" i="0" u="none" strike="noStrike" kern="0" cap="none" spc="0" normalizeH="0" noProof="0" dirty="0">
                <a:ln>
                  <a:noFill/>
                </a:ln>
                <a:solidFill>
                  <a:srgbClr val="FFFFFF"/>
                </a:solidFill>
                <a:effectLst/>
                <a:uLnTx/>
                <a:uFillTx/>
                <a:latin typeface="Georgia" panose="02040502050405020303" pitchFamily="18" charset="0"/>
              </a:rPr>
              <a:t> LCSW, I/ECMH-C</a:t>
            </a:r>
            <a:br>
              <a:rPr kumimoji="0" lang="en-US" sz="1200" b="1" i="0" u="none" strike="noStrike" kern="0" cap="none" spc="0" normalizeH="0" noProof="0" dirty="0">
                <a:ln>
                  <a:noFill/>
                </a:ln>
                <a:solidFill>
                  <a:srgbClr val="FFFFFF"/>
                </a:solidFill>
                <a:effectLst/>
                <a:uLnTx/>
                <a:uFillTx/>
                <a:latin typeface="Georgia" panose="02040502050405020303" pitchFamily="18" charset="0"/>
              </a:rPr>
            </a:br>
            <a:r>
              <a:rPr lang="en-US" sz="1200" b="1" kern="0" dirty="0">
                <a:solidFill>
                  <a:srgbClr val="FFFFFF"/>
                </a:solidFill>
                <a:effectLst/>
                <a:latin typeface="Georgia" panose="02040502050405020303" pitchFamily="18" charset="0"/>
              </a:rPr>
              <a:t>MIECHV Project Lead, Infant &amp; Early Childhood Mental Health Consultation Project</a:t>
            </a:r>
            <a:br>
              <a:rPr lang="en-US" sz="1200" b="1" kern="0" dirty="0">
                <a:solidFill>
                  <a:srgbClr val="FFFFFF"/>
                </a:solidFill>
                <a:effectLst/>
                <a:latin typeface="Georgia" panose="02040502050405020303" pitchFamily="18" charset="0"/>
              </a:rPr>
            </a:br>
            <a:r>
              <a:rPr lang="en-US" sz="1200" b="1" kern="0" dirty="0">
                <a:solidFill>
                  <a:srgbClr val="FFFFFF"/>
                </a:solidFill>
                <a:effectLst/>
                <a:latin typeface="Georgia" panose="02040502050405020303" pitchFamily="18" charset="0"/>
              </a:rPr>
              <a:t>July 2026</a:t>
            </a:r>
            <a:br>
              <a:rPr kumimoji="0" lang="en-US" sz="1200" b="1" i="0" u="none" strike="noStrike" kern="0" cap="none" spc="0" normalizeH="0" baseline="0" noProof="0" dirty="0">
                <a:ln>
                  <a:noFill/>
                </a:ln>
                <a:solidFill>
                  <a:srgbClr val="FFFFFF"/>
                </a:solidFill>
                <a:effectLst/>
                <a:uLnTx/>
                <a:uFillTx/>
              </a:rPr>
            </a:br>
            <a:endParaRPr lang="en-US" sz="1600" dirty="0">
              <a:solidFill>
                <a:srgbClr val="FFFFFF"/>
              </a:solidFill>
            </a:endParaRPr>
          </a:p>
        </p:txBody>
      </p:sp>
      <p:sp>
        <p:nvSpPr>
          <p:cNvPr id="3" name="Content Placeholder 2">
            <a:extLst>
              <a:ext uri="{FF2B5EF4-FFF2-40B4-BE49-F238E27FC236}">
                <a16:creationId xmlns:a16="http://schemas.microsoft.com/office/drawing/2014/main" id="{BB1CC9D6-34A6-2B24-744A-A9E2631120A6}"/>
              </a:ext>
            </a:extLst>
          </p:cNvPr>
          <p:cNvSpPr>
            <a:spLocks noGrp="1"/>
          </p:cNvSpPr>
          <p:nvPr>
            <p:ph type="subTitle" idx="1"/>
          </p:nvPr>
        </p:nvSpPr>
        <p:spPr>
          <a:xfrm>
            <a:off x="1093025" y="4883201"/>
            <a:ext cx="10005951" cy="1458258"/>
          </a:xfrm>
        </p:spPr>
        <p:txBody>
          <a:bodyPr anchor="ctr">
            <a:normAutofit/>
          </a:bodyPr>
          <a:lstStyle/>
          <a:p>
            <a:pPr marL="0" marR="0" lvl="0" indent="0" algn="l" defTabSz="914400" rtl="0" eaLnBrk="1" fontAlgn="auto" latinLnBrk="0" hangingPunct="1">
              <a:spcBef>
                <a:spcPts val="0"/>
              </a:spcBef>
              <a:spcAft>
                <a:spcPts val="0"/>
              </a:spcAft>
              <a:buClrTx/>
              <a:buSzTx/>
              <a:buFontTx/>
              <a:buNone/>
              <a:tabLst/>
              <a:defRPr/>
            </a:pPr>
            <a:r>
              <a:rPr kumimoji="0" lang="en-US" sz="1500" b="0" i="1" u="none" strike="noStrike" kern="1200" cap="none" spc="0" normalizeH="0" baseline="0" noProof="0" dirty="0">
                <a:ln>
                  <a:noFill/>
                </a:ln>
                <a:effectLst/>
                <a:uLnTx/>
                <a:uFillTx/>
                <a:latin typeface="Arial"/>
                <a:ea typeface="+mn-ea"/>
                <a:cs typeface="+mn-cs"/>
              </a:rPr>
              <a:t>This project is supported by the Health Resources and Services Administration (HRSA) of the United States Department of Health and Human Services (HHS) under Grant Number X1053621 and Grant Number X1055020 in the total award amounts of </a:t>
            </a:r>
            <a:r>
              <a:rPr kumimoji="0" lang="en-US" sz="1500" b="1" i="1" u="none" strike="noStrike" kern="1200" cap="none" spc="0" normalizeH="0" baseline="0" noProof="0" dirty="0">
                <a:ln>
                  <a:noFill/>
                </a:ln>
                <a:effectLst/>
                <a:uLnTx/>
                <a:uFillTx/>
                <a:latin typeface="Arial"/>
                <a:ea typeface="+mn-ea"/>
                <a:cs typeface="+mn-cs"/>
              </a:rPr>
              <a:t>$11,942,558</a:t>
            </a:r>
            <a:r>
              <a:rPr kumimoji="0" lang="en-US" sz="1500" b="0" i="1" u="none" strike="noStrike" kern="1200" cap="none" spc="0" normalizeH="0" baseline="0" noProof="0" dirty="0">
                <a:ln>
                  <a:noFill/>
                </a:ln>
                <a:effectLst/>
                <a:uLnTx/>
                <a:uFillTx/>
                <a:latin typeface="Arial"/>
                <a:ea typeface="+mn-ea"/>
                <a:cs typeface="+mn-cs"/>
              </a:rPr>
              <a:t> and </a:t>
            </a:r>
            <a:r>
              <a:rPr kumimoji="0" lang="en-US" sz="1500" b="1" i="1" u="none" strike="noStrike" kern="1200" cap="none" spc="0" normalizeH="0" baseline="0" noProof="0" dirty="0">
                <a:ln>
                  <a:noFill/>
                </a:ln>
                <a:effectLst/>
                <a:uLnTx/>
                <a:uFillTx/>
                <a:latin typeface="Arial"/>
                <a:ea typeface="+mn-ea"/>
                <a:cs typeface="+mn-cs"/>
              </a:rPr>
              <a:t>$13,126,310</a:t>
            </a:r>
            <a:r>
              <a:rPr kumimoji="0" lang="en-US" sz="1500" b="0" i="1" u="none" strike="noStrike" kern="1200" cap="none" spc="0" normalizeH="0" baseline="0" noProof="0" dirty="0">
                <a:ln>
                  <a:noFill/>
                </a:ln>
                <a:effectLst/>
                <a:uLnTx/>
                <a:uFillTx/>
                <a:latin typeface="Arial"/>
                <a:ea typeface="+mn-ea"/>
                <a:cs typeface="+mn-cs"/>
              </a:rPr>
              <a:t>, respectively, for the Maternal, Infant and Early Childhood Home Visiting Program, and 0% financed with nongovernmental sources. This information or content and conclusions are those of the author and should not be construed as the official position or policy of, nor should any endorsements be inferred by HRSA, HHS or the United States Government.</a:t>
            </a:r>
            <a:endParaRPr kumimoji="0" lang="en-US" sz="1500" b="0" i="1" u="none" strike="noStrike" kern="1200" cap="none" spc="0" normalizeH="0" baseline="0" noProof="0" dirty="0">
              <a:ln>
                <a:noFill/>
              </a:ln>
              <a:effectLst/>
              <a:uLnTx/>
              <a:uFillTx/>
              <a:latin typeface="Arial" panose="020B0604020202020204" pitchFamily="34" charset="0"/>
              <a:ea typeface="+mn-ea"/>
              <a:cs typeface="+mn-cs"/>
            </a:endParaRPr>
          </a:p>
          <a:p>
            <a:pPr marL="0" indent="0" algn="l">
              <a:buNone/>
            </a:pPr>
            <a:endParaRPr lang="en-US" sz="1500" dirty="0"/>
          </a:p>
        </p:txBody>
      </p:sp>
    </p:spTree>
    <p:extLst>
      <p:ext uri="{BB962C8B-B14F-4D97-AF65-F5344CB8AC3E}">
        <p14:creationId xmlns:p14="http://schemas.microsoft.com/office/powerpoint/2010/main" val="732215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300238" y="2216848"/>
            <a:ext cx="3201366" cy="1472368"/>
          </a:xfrm>
          <a:ln>
            <a:solidFill>
              <a:schemeClr val="bg1"/>
            </a:solidFill>
          </a:ln>
        </p:spPr>
        <p:txBody>
          <a:bodyPr anchor="b">
            <a:normAutofit fontScale="90000"/>
          </a:bodyPr>
          <a:lstStyle/>
          <a:p>
            <a:pPr algn="ctr"/>
            <a:br>
              <a:rPr lang="en-US" sz="4000" dirty="0">
                <a:solidFill>
                  <a:srgbClr val="FFFFFF"/>
                </a:solidFill>
              </a:rPr>
            </a:br>
            <a:r>
              <a:rPr lang="en-US" sz="4000" dirty="0">
                <a:solidFill>
                  <a:srgbClr val="FFFFFF"/>
                </a:solidFill>
              </a:rPr>
              <a:t>Overview</a:t>
            </a:r>
            <a:br>
              <a:rPr lang="en-US" sz="4000" dirty="0">
                <a:solidFill>
                  <a:srgbClr val="FFFFFF"/>
                </a:solidFill>
              </a:rPr>
            </a:br>
            <a:endParaRPr lang="en-US" sz="4000" dirty="0">
              <a:solidFill>
                <a:srgbClr val="FFFFFF"/>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771429" y="794622"/>
            <a:ext cx="6555347" cy="5546047"/>
          </a:xfrm>
        </p:spPr>
        <p:txBody>
          <a:bodyPr anchor="ctr">
            <a:normAutofit fontScale="85000" lnSpcReduction="20000"/>
          </a:bodyPr>
          <a:lstStyle/>
          <a:p>
            <a:pPr>
              <a:buFont typeface="Wingdings" panose="05000000000000000000" pitchFamily="2" charset="2"/>
              <a:buChar char="§"/>
            </a:pPr>
            <a:endParaRPr lang="en-US" sz="2000" dirty="0">
              <a:cs typeface="Arial" panose="020B0604020202020204" pitchFamily="34" charset="0"/>
            </a:endParaRPr>
          </a:p>
          <a:p>
            <a:pPr lvl="1">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2100" dirty="0"/>
              <a:t>New HRSA FY ‘27 Program Performance Measure</a:t>
            </a: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2100" dirty="0"/>
              <a:t>Peripartum/Postpartum Depression </a:t>
            </a:r>
          </a:p>
          <a:p>
            <a:pPr lvl="1">
              <a:buFont typeface="Wingdings" panose="05000000000000000000" pitchFamily="2" charset="2"/>
              <a:buChar char="§"/>
            </a:pPr>
            <a:endParaRPr lang="en-US" sz="2100" dirty="0"/>
          </a:p>
          <a:p>
            <a:pPr lvl="1">
              <a:buFont typeface="Wingdings" panose="05000000000000000000" pitchFamily="2" charset="2"/>
              <a:buChar char="§"/>
            </a:pPr>
            <a:r>
              <a:rPr lang="en-US" sz="2100" dirty="0">
                <a:latin typeface="Arial" panose="020B0604020202020204" pitchFamily="34" charset="0"/>
                <a:cs typeface="Arial" panose="020B0604020202020204" pitchFamily="34" charset="0"/>
              </a:rPr>
              <a:t>Peripartum/Postpartum Anxiety </a:t>
            </a:r>
          </a:p>
          <a:p>
            <a:pPr marL="320040" lvl="1" indent="0">
              <a:buNone/>
            </a:pP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2100" dirty="0">
                <a:latin typeface="Arial" panose="020B0604020202020204" pitchFamily="34" charset="0"/>
                <a:cs typeface="Arial" panose="020B0604020202020204" pitchFamily="34" charset="0"/>
              </a:rPr>
              <a:t> Edinburgh Postnatal Depression Scale</a:t>
            </a:r>
          </a:p>
          <a:p>
            <a:pPr lvl="1">
              <a:buFont typeface="Wingdings" panose="05000000000000000000" pitchFamily="2" charset="2"/>
              <a:buChar char="§"/>
            </a:pP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2100" dirty="0">
                <a:latin typeface="Arial" panose="020B0604020202020204" pitchFamily="34" charset="0"/>
                <a:cs typeface="Arial" panose="020B0604020202020204" pitchFamily="34" charset="0"/>
              </a:rPr>
              <a:t>Edinburgh Postnatal Depression Scale: Anxiety Subset </a:t>
            </a:r>
          </a:p>
          <a:p>
            <a:pPr lvl="1">
              <a:buFont typeface="Wingdings" panose="05000000000000000000" pitchFamily="2" charset="2"/>
              <a:buChar char="§"/>
            </a:pP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2100" dirty="0">
                <a:latin typeface="Arial" panose="020B0604020202020204" pitchFamily="34" charset="0"/>
                <a:cs typeface="Arial" panose="020B0604020202020204" pitchFamily="34" charset="0"/>
              </a:rPr>
              <a:t>Resources</a:t>
            </a:r>
          </a:p>
          <a:p>
            <a:pPr lvl="1">
              <a:buFont typeface="Wingdings" panose="05000000000000000000" pitchFamily="2" charset="2"/>
              <a:buChar char="§"/>
            </a:pP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2100" dirty="0"/>
              <a:t>References</a:t>
            </a:r>
            <a:endParaRPr lang="en-US" sz="2100" dirty="0">
              <a:latin typeface="Arial" panose="020B0604020202020204" pitchFamily="34" charset="0"/>
              <a:cs typeface="Arial" panose="020B0604020202020204" pitchFamily="34" charset="0"/>
            </a:endParaRPr>
          </a:p>
          <a:p>
            <a:pPr lvl="1">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endParaRPr lang="en-US" sz="2000" dirty="0"/>
          </a:p>
        </p:txBody>
      </p:sp>
    </p:spTree>
    <p:extLst>
      <p:ext uri="{BB962C8B-B14F-4D97-AF65-F5344CB8AC3E}">
        <p14:creationId xmlns:p14="http://schemas.microsoft.com/office/powerpoint/2010/main" val="74541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52AB2F1-6402-42FE-F9BF-106C1DE4F855}"/>
              </a:ext>
            </a:extLst>
          </p:cNvPr>
          <p:cNvGrpSpPr/>
          <p:nvPr/>
        </p:nvGrpSpPr>
        <p:grpSpPr>
          <a:xfrm>
            <a:off x="2152182" y="211015"/>
            <a:ext cx="7887637" cy="5999285"/>
            <a:chOff x="1495043" y="677418"/>
            <a:chExt cx="5584742" cy="4190091"/>
          </a:xfrm>
        </p:grpSpPr>
        <p:sp>
          <p:nvSpPr>
            <p:cNvPr id="12" name="Freeform: Shape 11">
              <a:extLst>
                <a:ext uri="{FF2B5EF4-FFF2-40B4-BE49-F238E27FC236}">
                  <a16:creationId xmlns:a16="http://schemas.microsoft.com/office/drawing/2014/main" id="{8ECFE1C8-FF7D-6C59-44AD-46EA8D67D119}"/>
                </a:ext>
              </a:extLst>
            </p:cNvPr>
            <p:cNvSpPr/>
            <p:nvPr/>
          </p:nvSpPr>
          <p:spPr>
            <a:xfrm>
              <a:off x="1500492" y="1552360"/>
              <a:ext cx="5579293" cy="3315149"/>
            </a:xfrm>
            <a:custGeom>
              <a:avLst/>
              <a:gdLst>
                <a:gd name="csX0" fmla="*/ 0 w 5579293"/>
                <a:gd name="csY0" fmla="*/ 0 h 1767494"/>
                <a:gd name="csX1" fmla="*/ 5579293 w 5579293"/>
                <a:gd name="csY1" fmla="*/ 0 h 1767494"/>
                <a:gd name="csX2" fmla="*/ 5579293 w 5579293"/>
                <a:gd name="csY2" fmla="*/ 1767494 h 1767494"/>
                <a:gd name="csX3" fmla="*/ 0 w 5579293"/>
                <a:gd name="csY3" fmla="*/ 1767494 h 1767494"/>
                <a:gd name="csX4" fmla="*/ 0 w 5579293"/>
                <a:gd name="csY4" fmla="*/ 0 h 1767494"/>
              </a:gdLst>
              <a:ahLst/>
              <a:cxnLst>
                <a:cxn ang="0">
                  <a:pos x="csX0" y="csY0"/>
                </a:cxn>
                <a:cxn ang="0">
                  <a:pos x="csX1" y="csY1"/>
                </a:cxn>
                <a:cxn ang="0">
                  <a:pos x="csX2" y="csY2"/>
                </a:cxn>
                <a:cxn ang="0">
                  <a:pos x="csX3" y="csY3"/>
                </a:cxn>
                <a:cxn ang="0">
                  <a:pos x="csX4" y="csY4"/>
                </a:cxn>
              </a:cxnLst>
              <a:rect l="l" t="t" r="r" b="b"/>
              <a:pathLst>
                <a:path w="5579293" h="1767494">
                  <a:moveTo>
                    <a:pt x="0" y="0"/>
                  </a:moveTo>
                  <a:lnTo>
                    <a:pt x="5579293" y="0"/>
                  </a:lnTo>
                  <a:lnTo>
                    <a:pt x="5579293" y="1767494"/>
                  </a:lnTo>
                  <a:lnTo>
                    <a:pt x="0" y="1767494"/>
                  </a:lnTo>
                  <a:lnTo>
                    <a:pt x="0" y="0"/>
                  </a:lnTo>
                  <a:close/>
                </a:path>
              </a:pathLst>
            </a:custGeom>
            <a:solidFill>
              <a:srgbClr val="002060"/>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13792" tIns="113792" rIns="113792" bIns="92683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711200" rtl="0" eaLnBrk="1" fontAlgn="auto" latinLnBrk="0" hangingPunct="1">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3"/>
                </a:rPr>
                <a:t>New Sub-Measure to Screen for Anxiety </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Being Added Under The Existing Performance Measurement Framework</a:t>
              </a:r>
            </a:p>
            <a:p>
              <a:pPr marL="0" marR="0" lvl="0" indent="0" algn="ctr" defTabSz="711200" rtl="0" eaLnBrk="1" fontAlgn="auto" latinLnBrk="0" hangingPunct="1">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Freeform: Shape 12">
              <a:extLst>
                <a:ext uri="{FF2B5EF4-FFF2-40B4-BE49-F238E27FC236}">
                  <a16:creationId xmlns:a16="http://schemas.microsoft.com/office/drawing/2014/main" id="{4820E6F6-E0B6-A3AA-2BFB-99CF12285BE6}"/>
                </a:ext>
              </a:extLst>
            </p:cNvPr>
            <p:cNvSpPr/>
            <p:nvPr/>
          </p:nvSpPr>
          <p:spPr>
            <a:xfrm>
              <a:off x="1495043" y="3605605"/>
              <a:ext cx="1857948" cy="1027120"/>
            </a:xfrm>
            <a:custGeom>
              <a:avLst/>
              <a:gdLst>
                <a:gd name="csX0" fmla="*/ 0 w 1857948"/>
                <a:gd name="csY0" fmla="*/ 0 h 813047"/>
                <a:gd name="csX1" fmla="*/ 1857948 w 1857948"/>
                <a:gd name="csY1" fmla="*/ 0 h 813047"/>
                <a:gd name="csX2" fmla="*/ 1857948 w 1857948"/>
                <a:gd name="csY2" fmla="*/ 813047 h 813047"/>
                <a:gd name="csX3" fmla="*/ 0 w 1857948"/>
                <a:gd name="csY3" fmla="*/ 813047 h 813047"/>
                <a:gd name="csX4" fmla="*/ 0 w 1857948"/>
                <a:gd name="csY4" fmla="*/ 0 h 813047"/>
              </a:gdLst>
              <a:ahLst/>
              <a:cxnLst>
                <a:cxn ang="0">
                  <a:pos x="csX0" y="csY0"/>
                </a:cxn>
                <a:cxn ang="0">
                  <a:pos x="csX1" y="csY1"/>
                </a:cxn>
                <a:cxn ang="0">
                  <a:pos x="csX2" y="csY2"/>
                </a:cxn>
                <a:cxn ang="0">
                  <a:pos x="csX3" y="csY3"/>
                </a:cxn>
                <a:cxn ang="0">
                  <a:pos x="csX4" y="csY4"/>
                </a:cxn>
              </a:cxnLst>
              <a:rect l="l" t="t" r="r" b="b"/>
              <a:pathLst>
                <a:path w="1857948" h="813047">
                  <a:moveTo>
                    <a:pt x="0" y="0"/>
                  </a:moveTo>
                  <a:lnTo>
                    <a:pt x="1857948" y="0"/>
                  </a:lnTo>
                  <a:lnTo>
                    <a:pt x="1857948" y="813047"/>
                  </a:lnTo>
                  <a:lnTo>
                    <a:pt x="0" y="813047"/>
                  </a:lnTo>
                  <a:lnTo>
                    <a:pt x="0" y="0"/>
                  </a:lnTo>
                  <a:close/>
                </a:path>
              </a:pathLst>
            </a:custGeom>
            <a:solidFill>
              <a:schemeClr val="accent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400" b="1" kern="1200" dirty="0">
                  <a:solidFill>
                    <a:srgbClr val="002060"/>
                  </a:solidFill>
                  <a:latin typeface="Arial" panose="020B0604020202020204" pitchFamily="34" charset="0"/>
                  <a:cs typeface="Arial" panose="020B0604020202020204" pitchFamily="34" charset="0"/>
                </a:rPr>
                <a:t>Prevalence: </a:t>
              </a:r>
              <a:r>
                <a:rPr lang="en-US" sz="1400" b="1" i="0" kern="1200" baseline="0" dirty="0">
                  <a:solidFill>
                    <a:srgbClr val="002060"/>
                  </a:solidFill>
                  <a:latin typeface="Arial" panose="020B0604020202020204" pitchFamily="34" charset="0"/>
                  <a:cs typeface="Arial" panose="020B0604020202020204" pitchFamily="34" charset="0"/>
                </a:rPr>
                <a:t> </a:t>
              </a:r>
            </a:p>
            <a:p>
              <a:pPr marL="0" lvl="0" indent="0" algn="ctr" defTabSz="488950">
                <a:lnSpc>
                  <a:spcPct val="90000"/>
                </a:lnSpc>
                <a:spcBef>
                  <a:spcPct val="0"/>
                </a:spcBef>
                <a:spcAft>
                  <a:spcPct val="35000"/>
                </a:spcAft>
                <a:buNone/>
              </a:pPr>
              <a:r>
                <a:rPr lang="en-US" sz="1200" b="0" i="0" kern="1200" baseline="0" dirty="0">
                  <a:solidFill>
                    <a:srgbClr val="002060"/>
                  </a:solidFill>
                  <a:latin typeface="Arial" panose="020B0604020202020204" pitchFamily="34" charset="0"/>
                  <a:cs typeface="Arial" panose="020B0604020202020204" pitchFamily="34" charset="0"/>
                </a:rPr>
                <a:t>Anxiety is often as prevalent as, or more prevalent than, depression in the postpartum period.</a:t>
              </a:r>
            </a:p>
            <a:p>
              <a:pPr marL="0" lvl="0" indent="0" algn="ctr" defTabSz="488950">
                <a:lnSpc>
                  <a:spcPct val="90000"/>
                </a:lnSpc>
                <a:spcBef>
                  <a:spcPct val="0"/>
                </a:spcBef>
                <a:spcAft>
                  <a:spcPct val="35000"/>
                </a:spcAft>
                <a:buNone/>
              </a:pPr>
              <a:endParaRPr lang="en-US" sz="1200" kern="1200" dirty="0">
                <a:solidFill>
                  <a:srgbClr val="002060"/>
                </a:solidFill>
                <a:latin typeface="Arial" panose="020B0604020202020204" pitchFamily="34" charset="0"/>
                <a:cs typeface="Arial" panose="020B0604020202020204" pitchFamily="34" charset="0"/>
              </a:endParaRPr>
            </a:p>
          </p:txBody>
        </p:sp>
        <p:sp>
          <p:nvSpPr>
            <p:cNvPr id="14" name="Freeform: Shape 13">
              <a:extLst>
                <a:ext uri="{FF2B5EF4-FFF2-40B4-BE49-F238E27FC236}">
                  <a16:creationId xmlns:a16="http://schemas.microsoft.com/office/drawing/2014/main" id="{6988DA04-632F-1E38-4376-BD218ECB102D}"/>
                </a:ext>
              </a:extLst>
            </p:cNvPr>
            <p:cNvSpPr/>
            <p:nvPr/>
          </p:nvSpPr>
          <p:spPr>
            <a:xfrm>
              <a:off x="3352991" y="3605605"/>
              <a:ext cx="1857948" cy="1027120"/>
            </a:xfrm>
            <a:custGeom>
              <a:avLst/>
              <a:gdLst>
                <a:gd name="csX0" fmla="*/ 0 w 1857948"/>
                <a:gd name="csY0" fmla="*/ 0 h 813047"/>
                <a:gd name="csX1" fmla="*/ 1857948 w 1857948"/>
                <a:gd name="csY1" fmla="*/ 0 h 813047"/>
                <a:gd name="csX2" fmla="*/ 1857948 w 1857948"/>
                <a:gd name="csY2" fmla="*/ 813047 h 813047"/>
                <a:gd name="csX3" fmla="*/ 0 w 1857948"/>
                <a:gd name="csY3" fmla="*/ 813047 h 813047"/>
                <a:gd name="csX4" fmla="*/ 0 w 1857948"/>
                <a:gd name="csY4" fmla="*/ 0 h 813047"/>
              </a:gdLst>
              <a:ahLst/>
              <a:cxnLst>
                <a:cxn ang="0">
                  <a:pos x="csX0" y="csY0"/>
                </a:cxn>
                <a:cxn ang="0">
                  <a:pos x="csX1" y="csY1"/>
                </a:cxn>
                <a:cxn ang="0">
                  <a:pos x="csX2" y="csY2"/>
                </a:cxn>
                <a:cxn ang="0">
                  <a:pos x="csX3" y="csY3"/>
                </a:cxn>
                <a:cxn ang="0">
                  <a:pos x="csX4" y="csY4"/>
                </a:cxn>
              </a:cxnLst>
              <a:rect l="l" t="t" r="r" b="b"/>
              <a:pathLst>
                <a:path w="1857948" h="813047">
                  <a:moveTo>
                    <a:pt x="0" y="0"/>
                  </a:moveTo>
                  <a:lnTo>
                    <a:pt x="1857948" y="0"/>
                  </a:lnTo>
                  <a:lnTo>
                    <a:pt x="1857948" y="813047"/>
                  </a:lnTo>
                  <a:lnTo>
                    <a:pt x="0" y="813047"/>
                  </a:lnTo>
                  <a:lnTo>
                    <a:pt x="0" y="0"/>
                  </a:lnTo>
                  <a:close/>
                </a:path>
              </a:pathLst>
            </a:custGeom>
            <a:solidFill>
              <a:schemeClr val="accent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2672" tIns="7620" rIns="42672" bIns="7620" numCol="1" spcCol="1270" anchor="ctr" anchorCtr="0">
              <a:noAutofit/>
            </a:bodyPr>
            <a:lstStyle/>
            <a:p>
              <a:pPr marL="0" lvl="0" indent="0" algn="ctr" defTabSz="266700">
                <a:lnSpc>
                  <a:spcPct val="90000"/>
                </a:lnSpc>
                <a:spcBef>
                  <a:spcPct val="0"/>
                </a:spcBef>
                <a:spcAft>
                  <a:spcPct val="35000"/>
                </a:spcAft>
                <a:buNone/>
              </a:pPr>
              <a:r>
                <a:rPr lang="en-US" sz="1400" b="1" kern="1200" dirty="0">
                  <a:solidFill>
                    <a:srgbClr val="002060"/>
                  </a:solidFill>
                  <a:latin typeface="Arial" panose="020B0604020202020204" pitchFamily="34" charset="0"/>
                  <a:cs typeface="Arial" panose="020B0604020202020204" pitchFamily="34" charset="0"/>
                </a:rPr>
                <a:t>Co-Morbidity: </a:t>
              </a:r>
            </a:p>
            <a:p>
              <a:pPr marL="0" lvl="0" indent="0" algn="ctr" defTabSz="266700">
                <a:lnSpc>
                  <a:spcPct val="90000"/>
                </a:lnSpc>
                <a:spcBef>
                  <a:spcPct val="0"/>
                </a:spcBef>
                <a:spcAft>
                  <a:spcPct val="35000"/>
                </a:spcAft>
                <a:buNone/>
              </a:pPr>
              <a:r>
                <a:rPr lang="en-US" sz="1200" b="0" i="0" kern="1200" baseline="0" dirty="0">
                  <a:solidFill>
                    <a:srgbClr val="002060"/>
                  </a:solidFill>
                  <a:latin typeface="Arial" panose="020B0604020202020204" pitchFamily="34" charset="0"/>
                  <a:cs typeface="Arial" panose="020B0604020202020204" pitchFamily="34" charset="0"/>
                </a:rPr>
                <a:t>Anxiety and depression frequently co-occur, and screening for only one may lead to under-diagnosis and missed opportunities for intervention.</a:t>
              </a:r>
              <a:endParaRPr lang="en-US" sz="1200" kern="1200" dirty="0">
                <a:solidFill>
                  <a:srgbClr val="002060"/>
                </a:solidFill>
                <a:latin typeface="Arial" panose="020B0604020202020204" pitchFamily="34" charset="0"/>
                <a:cs typeface="Arial" panose="020B0604020202020204" pitchFamily="34" charset="0"/>
              </a:endParaRPr>
            </a:p>
          </p:txBody>
        </p:sp>
        <p:sp>
          <p:nvSpPr>
            <p:cNvPr id="15" name="Freeform: Shape 14">
              <a:extLst>
                <a:ext uri="{FF2B5EF4-FFF2-40B4-BE49-F238E27FC236}">
                  <a16:creationId xmlns:a16="http://schemas.microsoft.com/office/drawing/2014/main" id="{5718F2EC-C78E-4529-4A58-1E43DFA35DA7}"/>
                </a:ext>
              </a:extLst>
            </p:cNvPr>
            <p:cNvSpPr/>
            <p:nvPr/>
          </p:nvSpPr>
          <p:spPr>
            <a:xfrm>
              <a:off x="5210939" y="3605605"/>
              <a:ext cx="1857948" cy="1027120"/>
            </a:xfrm>
            <a:custGeom>
              <a:avLst/>
              <a:gdLst>
                <a:gd name="csX0" fmla="*/ 0 w 1857948"/>
                <a:gd name="csY0" fmla="*/ 0 h 813047"/>
                <a:gd name="csX1" fmla="*/ 1857948 w 1857948"/>
                <a:gd name="csY1" fmla="*/ 0 h 813047"/>
                <a:gd name="csX2" fmla="*/ 1857948 w 1857948"/>
                <a:gd name="csY2" fmla="*/ 813047 h 813047"/>
                <a:gd name="csX3" fmla="*/ 0 w 1857948"/>
                <a:gd name="csY3" fmla="*/ 813047 h 813047"/>
                <a:gd name="csX4" fmla="*/ 0 w 1857948"/>
                <a:gd name="csY4" fmla="*/ 0 h 813047"/>
              </a:gdLst>
              <a:ahLst/>
              <a:cxnLst>
                <a:cxn ang="0">
                  <a:pos x="csX0" y="csY0"/>
                </a:cxn>
                <a:cxn ang="0">
                  <a:pos x="csX1" y="csY1"/>
                </a:cxn>
                <a:cxn ang="0">
                  <a:pos x="csX2" y="csY2"/>
                </a:cxn>
                <a:cxn ang="0">
                  <a:pos x="csX3" y="csY3"/>
                </a:cxn>
                <a:cxn ang="0">
                  <a:pos x="csX4" y="csY4"/>
                </a:cxn>
              </a:cxnLst>
              <a:rect l="l" t="t" r="r" b="b"/>
              <a:pathLst>
                <a:path w="1857948" h="813047">
                  <a:moveTo>
                    <a:pt x="0" y="0"/>
                  </a:moveTo>
                  <a:lnTo>
                    <a:pt x="1857948" y="0"/>
                  </a:lnTo>
                  <a:lnTo>
                    <a:pt x="1857948" y="813047"/>
                  </a:lnTo>
                  <a:lnTo>
                    <a:pt x="0" y="813047"/>
                  </a:lnTo>
                  <a:lnTo>
                    <a:pt x="0" y="0"/>
                  </a:lnTo>
                  <a:close/>
                </a:path>
              </a:pathLst>
            </a:custGeom>
            <a:solidFill>
              <a:schemeClr val="accent2">
                <a:lumMod val="20000"/>
                <a:lumOff val="8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2672" tIns="7620" rIns="42672" bIns="7620" numCol="1" spcCol="1270" anchor="ctr" anchorCtr="0">
              <a:noAutofit/>
            </a:bodyPr>
            <a:lstStyle/>
            <a:p>
              <a:pPr marL="0" lvl="0" indent="0" algn="ctr" defTabSz="266700">
                <a:lnSpc>
                  <a:spcPct val="90000"/>
                </a:lnSpc>
                <a:spcBef>
                  <a:spcPct val="0"/>
                </a:spcBef>
                <a:spcAft>
                  <a:spcPct val="35000"/>
                </a:spcAft>
                <a:buNone/>
              </a:pPr>
              <a:r>
                <a:rPr lang="en-US" sz="1400" b="1" i="0" kern="1200" baseline="0" dirty="0">
                  <a:solidFill>
                    <a:srgbClr val="002060"/>
                  </a:solidFill>
                  <a:latin typeface="Arial" panose="020B0604020202020204" pitchFamily="34" charset="0"/>
                  <a:cs typeface="Arial" panose="020B0604020202020204" pitchFamily="34" charset="0"/>
                </a:rPr>
                <a:t>System Alignment</a:t>
              </a:r>
              <a:r>
                <a:rPr lang="en-US" sz="1400" b="0" i="0" kern="1200" baseline="0" dirty="0">
                  <a:solidFill>
                    <a:srgbClr val="002060"/>
                  </a:solidFill>
                  <a:latin typeface="Arial" panose="020B0604020202020204" pitchFamily="34" charset="0"/>
                  <a:cs typeface="Arial" panose="020B0604020202020204" pitchFamily="34" charset="0"/>
                </a:rPr>
                <a:t>: </a:t>
              </a:r>
            </a:p>
            <a:p>
              <a:pPr marL="0" lvl="0" indent="0" algn="ctr" defTabSz="266700">
                <a:lnSpc>
                  <a:spcPct val="90000"/>
                </a:lnSpc>
                <a:spcBef>
                  <a:spcPct val="0"/>
                </a:spcBef>
                <a:spcAft>
                  <a:spcPct val="35000"/>
                </a:spcAft>
                <a:buNone/>
              </a:pPr>
              <a:r>
                <a:rPr lang="en-US" sz="1200" b="0" i="0" kern="1200" baseline="0" dirty="0">
                  <a:solidFill>
                    <a:srgbClr val="002060"/>
                  </a:solidFill>
                  <a:latin typeface="Arial" panose="020B0604020202020204" pitchFamily="34" charset="0"/>
                  <a:cs typeface="Arial" panose="020B0604020202020204" pitchFamily="34" charset="0"/>
                </a:rPr>
                <a:t>This aligns with updated clinical guidelines which recommend universal anxiety screening for pregnant and postpartum individuals.</a:t>
              </a:r>
              <a:endParaRPr lang="en-US" sz="1200" kern="1200" dirty="0">
                <a:solidFill>
                  <a:srgbClr val="002060"/>
                </a:solidFill>
                <a:latin typeface="Arial" panose="020B0604020202020204" pitchFamily="34" charset="0"/>
                <a:cs typeface="Arial" panose="020B0604020202020204" pitchFamily="34" charset="0"/>
              </a:endParaRPr>
            </a:p>
          </p:txBody>
        </p:sp>
        <p:sp>
          <p:nvSpPr>
            <p:cNvPr id="16" name="Freeform: Shape 15">
              <a:extLst>
                <a:ext uri="{FF2B5EF4-FFF2-40B4-BE49-F238E27FC236}">
                  <a16:creationId xmlns:a16="http://schemas.microsoft.com/office/drawing/2014/main" id="{EF2B4394-7910-B14E-32F3-0BB84DC351D9}"/>
                </a:ext>
              </a:extLst>
            </p:cNvPr>
            <p:cNvSpPr/>
            <p:nvPr/>
          </p:nvSpPr>
          <p:spPr>
            <a:xfrm>
              <a:off x="1495043" y="677418"/>
              <a:ext cx="5579293" cy="1925301"/>
            </a:xfrm>
            <a:custGeom>
              <a:avLst/>
              <a:gdLst>
                <a:gd name="csX0" fmla="*/ 0 w 5579293"/>
                <a:gd name="csY0" fmla="*/ 952068 h 2718407"/>
                <a:gd name="csX1" fmla="*/ 2449846 w 5579293"/>
                <a:gd name="csY1" fmla="*/ 952068 h 2718407"/>
                <a:gd name="csX2" fmla="*/ 2449846 w 5579293"/>
                <a:gd name="csY2" fmla="*/ 679602 h 2718407"/>
                <a:gd name="csX3" fmla="*/ 2110045 w 5579293"/>
                <a:gd name="csY3" fmla="*/ 679602 h 2718407"/>
                <a:gd name="csX4" fmla="*/ 2789647 w 5579293"/>
                <a:gd name="csY4" fmla="*/ 0 h 2718407"/>
                <a:gd name="csX5" fmla="*/ 3469248 w 5579293"/>
                <a:gd name="csY5" fmla="*/ 679602 h 2718407"/>
                <a:gd name="csX6" fmla="*/ 3129447 w 5579293"/>
                <a:gd name="csY6" fmla="*/ 679602 h 2718407"/>
                <a:gd name="csX7" fmla="*/ 3129447 w 5579293"/>
                <a:gd name="csY7" fmla="*/ 952068 h 2718407"/>
                <a:gd name="csX8" fmla="*/ 5579293 w 5579293"/>
                <a:gd name="csY8" fmla="*/ 952068 h 2718407"/>
                <a:gd name="csX9" fmla="*/ 5579293 w 5579293"/>
                <a:gd name="csY9" fmla="*/ 2718407 h 2718407"/>
                <a:gd name="csX10" fmla="*/ 0 w 5579293"/>
                <a:gd name="csY10" fmla="*/ 2718407 h 2718407"/>
                <a:gd name="csX11" fmla="*/ 0 w 5579293"/>
                <a:gd name="csY11" fmla="*/ 952068 h 27184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579293" h="2718407">
                  <a:moveTo>
                    <a:pt x="5579293" y="1766339"/>
                  </a:moveTo>
                  <a:lnTo>
                    <a:pt x="3129447" y="1766339"/>
                  </a:lnTo>
                  <a:lnTo>
                    <a:pt x="3129447" y="2038805"/>
                  </a:lnTo>
                  <a:lnTo>
                    <a:pt x="3469248" y="2038805"/>
                  </a:lnTo>
                  <a:lnTo>
                    <a:pt x="2789646" y="2718407"/>
                  </a:lnTo>
                  <a:lnTo>
                    <a:pt x="2110045" y="2038805"/>
                  </a:lnTo>
                  <a:lnTo>
                    <a:pt x="2449846" y="2038805"/>
                  </a:lnTo>
                  <a:lnTo>
                    <a:pt x="2449846" y="1766339"/>
                  </a:lnTo>
                  <a:lnTo>
                    <a:pt x="0" y="1766339"/>
                  </a:lnTo>
                  <a:lnTo>
                    <a:pt x="0" y="0"/>
                  </a:lnTo>
                  <a:lnTo>
                    <a:pt x="5579293" y="0"/>
                  </a:lnTo>
                  <a:lnTo>
                    <a:pt x="5579293" y="1766339"/>
                  </a:ln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13792" tIns="113793" rIns="113792" bIns="1065860" numCol="1" spcCol="1270" anchor="ctr" anchorCtr="0">
              <a:noAutofit/>
            </a:bodyPr>
            <a:lstStyle/>
            <a:p>
              <a:pPr marL="0" lvl="0" indent="0" algn="ctr" defTabSz="7112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HRSA’s New Program Performance Measure in FY ’27 Addresses Anxiety </a:t>
              </a:r>
            </a:p>
          </p:txBody>
        </p:sp>
      </p:grpSp>
    </p:spTree>
    <p:extLst>
      <p:ext uri="{BB962C8B-B14F-4D97-AF65-F5344CB8AC3E}">
        <p14:creationId xmlns:p14="http://schemas.microsoft.com/office/powerpoint/2010/main" val="64702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5F6F7"/>
        </a:solidFill>
        <a:effectLst/>
      </p:bgPr>
    </p:bg>
    <p:spTree>
      <p:nvGrpSpPr>
        <p:cNvPr id="1" name=""/>
        <p:cNvGrpSpPr/>
        <p:nvPr/>
      </p:nvGrpSpPr>
      <p:grpSpPr>
        <a:xfrm>
          <a:off x="0" y="0"/>
          <a:ext cx="0" cy="0"/>
          <a:chOff x="0" y="0"/>
          <a:chExt cx="0" cy="0"/>
        </a:xfrm>
      </p:grpSpPr>
      <p:sp>
        <p:nvSpPr>
          <p:cNvPr id="5" name="Shape 3"/>
          <p:cNvSpPr/>
          <p:nvPr/>
        </p:nvSpPr>
        <p:spPr>
          <a:xfrm>
            <a:off x="777240" y="690371"/>
            <a:ext cx="10637215" cy="1719072"/>
          </a:xfrm>
          <a:prstGeom prst="rect">
            <a:avLst/>
          </a:prstGeom>
          <a:solidFill>
            <a:srgbClr val="111418"/>
          </a:solidFill>
          <a:ln/>
        </p:spPr>
        <p:txBody>
          <a:bodyPr/>
          <a:lstStyle/>
          <a:p>
            <a:endParaRPr lang="en-US" dirty="0"/>
          </a:p>
        </p:txBody>
      </p:sp>
      <p:sp>
        <p:nvSpPr>
          <p:cNvPr id="6" name="Text 4"/>
          <p:cNvSpPr/>
          <p:nvPr/>
        </p:nvSpPr>
        <p:spPr>
          <a:xfrm>
            <a:off x="1015848" y="862530"/>
            <a:ext cx="9997135" cy="1367028"/>
          </a:xfrm>
          <a:prstGeom prst="rect">
            <a:avLst/>
          </a:prstGeom>
          <a:noFill/>
          <a:ln/>
        </p:spPr>
        <p:txBody>
          <a:bodyPr wrap="square" lIns="0" tIns="0" rIns="0" bIns="0" rtlCol="0" anchor="ctr"/>
          <a:lstStyle/>
          <a:p>
            <a:pPr marL="0" indent="0" algn="ctr">
              <a:buNone/>
            </a:pPr>
            <a:endParaRPr lang="en-US" sz="1600" b="1" kern="0" dirty="0">
              <a:solidFill>
                <a:schemeClr val="bg1"/>
              </a:solidFill>
              <a:latin typeface="Arial" panose="020B0604020202020204" pitchFamily="34" charset="0"/>
              <a:ea typeface="Calibri" pitchFamily="34" charset="-122"/>
              <a:cs typeface="Arial" panose="020B0604020202020204" pitchFamily="34" charset="0"/>
            </a:endParaRPr>
          </a:p>
          <a:p>
            <a:pPr marL="0" indent="0" algn="ctr">
              <a:buNone/>
            </a:pPr>
            <a:r>
              <a:rPr lang="en-US" sz="2400" b="1" kern="0" dirty="0">
                <a:solidFill>
                  <a:schemeClr val="bg1"/>
                </a:solidFill>
                <a:latin typeface="Arial" panose="020B0604020202020204" pitchFamily="34" charset="0"/>
                <a:ea typeface="Calibri" pitchFamily="34" charset="-122"/>
                <a:cs typeface="Arial" panose="020B0604020202020204" pitchFamily="34" charset="0"/>
              </a:rPr>
              <a:t>Effective</a:t>
            </a:r>
            <a:r>
              <a:rPr lang="en-US" sz="2400" b="1" kern="0" dirty="0">
                <a:solidFill>
                  <a:srgbClr val="AEB3B9"/>
                </a:solidFill>
                <a:latin typeface="Arial" panose="020B0604020202020204" pitchFamily="34" charset="0"/>
                <a:ea typeface="Calibri" pitchFamily="34" charset="-122"/>
                <a:cs typeface="Arial" panose="020B0604020202020204" pitchFamily="34" charset="0"/>
              </a:rPr>
              <a:t> </a:t>
            </a:r>
            <a:r>
              <a:rPr lang="en-US" sz="2400" b="1" dirty="0">
                <a:solidFill>
                  <a:srgbClr val="FFFFFF"/>
                </a:solidFill>
                <a:latin typeface="Arial" panose="020B0604020202020204" pitchFamily="34" charset="0"/>
                <a:ea typeface="Georgia" pitchFamily="34" charset="-122"/>
                <a:cs typeface="Arial" panose="020B0604020202020204" pitchFamily="34" charset="0"/>
              </a:rPr>
              <a:t>October 1, 2026: </a:t>
            </a:r>
            <a:r>
              <a:rPr lang="en-US" sz="2400" dirty="0">
                <a:solidFill>
                  <a:srgbClr val="E7E9EC"/>
                </a:solidFill>
                <a:latin typeface="Arial" panose="020B0604020202020204" pitchFamily="34" charset="0"/>
                <a:ea typeface="Calibri" pitchFamily="34" charset="-122"/>
                <a:cs typeface="Arial" panose="020B0604020202020204" pitchFamily="34" charset="0"/>
              </a:rPr>
              <a:t>      </a:t>
            </a:r>
          </a:p>
          <a:p>
            <a:pPr marL="0" indent="0" algn="ctr">
              <a:buNone/>
            </a:pPr>
            <a:r>
              <a:rPr lang="en-US" sz="2400" b="1" dirty="0">
                <a:solidFill>
                  <a:srgbClr val="E7E9EC"/>
                </a:solidFill>
                <a:latin typeface="Arial" panose="020B0604020202020204" pitchFamily="34" charset="0"/>
                <a:ea typeface="Calibri" pitchFamily="34" charset="-122"/>
                <a:cs typeface="Arial" panose="020B0604020202020204" pitchFamily="34" charset="0"/>
              </a:rPr>
              <a:t>All Primary Caregivers </a:t>
            </a:r>
          </a:p>
          <a:p>
            <a:pPr marL="0" indent="0" algn="ctr">
              <a:buNone/>
            </a:pPr>
            <a:r>
              <a:rPr lang="en-US" sz="2400" b="1" dirty="0">
                <a:solidFill>
                  <a:srgbClr val="E7E9EC"/>
                </a:solidFill>
                <a:latin typeface="Arial" panose="020B0604020202020204" pitchFamily="34" charset="0"/>
                <a:ea typeface="Calibri" pitchFamily="34" charset="-122"/>
                <a:cs typeface="Arial" panose="020B0604020202020204" pitchFamily="34" charset="0"/>
              </a:rPr>
              <a:t>Will Be Screened for Depression </a:t>
            </a:r>
            <a:r>
              <a:rPr lang="en-US" sz="2400" b="1" i="1" dirty="0">
                <a:solidFill>
                  <a:srgbClr val="E7E9EC"/>
                </a:solidFill>
                <a:latin typeface="Arial" panose="020B0604020202020204" pitchFamily="34" charset="0"/>
                <a:ea typeface="Calibri" pitchFamily="34" charset="-122"/>
                <a:cs typeface="Arial" panose="020B0604020202020204" pitchFamily="34" charset="0"/>
              </a:rPr>
              <a:t>and</a:t>
            </a:r>
            <a:r>
              <a:rPr lang="en-US" sz="2400" b="1" dirty="0">
                <a:solidFill>
                  <a:srgbClr val="E7E9EC"/>
                </a:solidFill>
                <a:latin typeface="Arial" panose="020B0604020202020204" pitchFamily="34" charset="0"/>
                <a:ea typeface="Calibri" pitchFamily="34" charset="-122"/>
                <a:cs typeface="Arial" panose="020B0604020202020204" pitchFamily="34" charset="0"/>
              </a:rPr>
              <a:t> Anxiety</a:t>
            </a:r>
            <a:endParaRPr lang="en-US" sz="2400" b="1" dirty="0">
              <a:latin typeface="Arial" panose="020B0604020202020204" pitchFamily="34" charset="0"/>
              <a:cs typeface="Arial" panose="020B0604020202020204" pitchFamily="34" charset="0"/>
            </a:endParaRPr>
          </a:p>
        </p:txBody>
      </p:sp>
      <p:sp>
        <p:nvSpPr>
          <p:cNvPr id="7" name="Shape 5"/>
          <p:cNvSpPr/>
          <p:nvPr/>
        </p:nvSpPr>
        <p:spPr>
          <a:xfrm>
            <a:off x="777545" y="2731910"/>
            <a:ext cx="5135728" cy="3060815"/>
          </a:xfrm>
          <a:prstGeom prst="rect">
            <a:avLst/>
          </a:prstGeom>
          <a:solidFill>
            <a:schemeClr val="accent2">
              <a:lumMod val="20000"/>
              <a:lumOff val="80000"/>
            </a:schemeClr>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8" name="Shape 6"/>
          <p:cNvSpPr/>
          <p:nvPr/>
        </p:nvSpPr>
        <p:spPr>
          <a:xfrm>
            <a:off x="1069848" y="2990088"/>
            <a:ext cx="502920" cy="502920"/>
          </a:xfrm>
          <a:prstGeom prst="ellipse">
            <a:avLst/>
          </a:prstGeom>
          <a:solidFill>
            <a:srgbClr val="111418"/>
          </a:solidFill>
          <a:ln/>
        </p:spPr>
        <p:txBody>
          <a:bodyPr/>
          <a:lstStyle/>
          <a:p>
            <a:endParaRPr lang="en-US" dirty="0"/>
          </a:p>
        </p:txBody>
      </p:sp>
      <p:sp>
        <p:nvSpPr>
          <p:cNvPr id="9" name="Text 7"/>
          <p:cNvSpPr/>
          <p:nvPr/>
        </p:nvSpPr>
        <p:spPr>
          <a:xfrm>
            <a:off x="1069848" y="299008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1</a:t>
            </a:r>
            <a:endParaRPr lang="en-US" sz="1800" dirty="0"/>
          </a:p>
        </p:txBody>
      </p:sp>
      <p:sp>
        <p:nvSpPr>
          <p:cNvPr id="10" name="Text 8"/>
          <p:cNvSpPr/>
          <p:nvPr/>
        </p:nvSpPr>
        <p:spPr>
          <a:xfrm>
            <a:off x="1737360" y="2990088"/>
            <a:ext cx="3947008" cy="502920"/>
          </a:xfrm>
          <a:prstGeom prst="rect">
            <a:avLst/>
          </a:prstGeom>
          <a:noFill/>
          <a:ln/>
        </p:spPr>
        <p:txBody>
          <a:bodyPr wrap="square" lIns="0" tIns="0" rIns="0" bIns="0" rtlCol="0" anchor="ctr"/>
          <a:lstStyle/>
          <a:p>
            <a:pPr marL="0" indent="0">
              <a:buNone/>
            </a:pPr>
            <a:r>
              <a:rPr lang="en-US" sz="2100" b="1" dirty="0">
                <a:solidFill>
                  <a:srgbClr val="111418"/>
                </a:solidFill>
                <a:latin typeface="Georgia" pitchFamily="34" charset="0"/>
                <a:ea typeface="Georgia" pitchFamily="34" charset="-122"/>
                <a:cs typeface="Georgia" pitchFamily="34" charset="-120"/>
              </a:rPr>
              <a:t>Screen</a:t>
            </a:r>
            <a:endParaRPr lang="en-US" sz="2100" dirty="0"/>
          </a:p>
        </p:txBody>
      </p:sp>
      <p:sp>
        <p:nvSpPr>
          <p:cNvPr id="11" name="Text 9"/>
          <p:cNvSpPr/>
          <p:nvPr/>
        </p:nvSpPr>
        <p:spPr>
          <a:xfrm>
            <a:off x="1097280" y="3657600"/>
            <a:ext cx="4495648" cy="1554480"/>
          </a:xfrm>
          <a:prstGeom prst="rect">
            <a:avLst/>
          </a:prstGeom>
          <a:noFill/>
          <a:ln/>
        </p:spPr>
        <p:txBody>
          <a:bodyPr wrap="square" lIns="0" tIns="0" rIns="0" bIns="0" rtlCol="0" anchor="t"/>
          <a:lstStyle/>
          <a:p>
            <a:pPr marL="285750" indent="-285750">
              <a:lnSpc>
                <a:spcPct val="108000"/>
              </a:lnSpc>
              <a:spcAft>
                <a:spcPts val="900"/>
              </a:spcAft>
              <a:buSzPct val="100000"/>
              <a:buFont typeface="Wingdings" panose="05000000000000000000" pitchFamily="2" charset="2"/>
              <a:buChar char="§"/>
            </a:pPr>
            <a:r>
              <a:rPr lang="en-US" sz="1400" dirty="0">
                <a:latin typeface="Arial" panose="020B0604020202020204" pitchFamily="34" charset="0"/>
                <a:ea typeface="Calibri" pitchFamily="34" charset="-122"/>
                <a:cs typeface="Arial" panose="020B0604020202020204" pitchFamily="34" charset="0"/>
              </a:rPr>
              <a:t>All primary caregivers will be screened for depression and anxiety within 3 months of delivery (if enrolled prenatally) or of enrollment (all other caregivers).</a:t>
            </a:r>
            <a:endParaRPr lang="en-US" sz="1400" dirty="0">
              <a:latin typeface="Arial" panose="020B0604020202020204" pitchFamily="34" charset="0"/>
              <a:cs typeface="Arial" panose="020B0604020202020204" pitchFamily="34" charset="0"/>
            </a:endParaRPr>
          </a:p>
          <a:p>
            <a:pPr marL="285750" indent="-285750">
              <a:lnSpc>
                <a:spcPct val="108000"/>
              </a:lnSpc>
              <a:spcAft>
                <a:spcPts val="900"/>
              </a:spcAft>
              <a:buSzPct val="100000"/>
              <a:buFont typeface="Wingdings" panose="05000000000000000000" pitchFamily="2" charset="2"/>
              <a:buChar char="§"/>
            </a:pPr>
            <a:r>
              <a:rPr lang="en-US" sz="1400" dirty="0">
                <a:latin typeface="Arial" panose="020B0604020202020204" pitchFamily="34" charset="0"/>
                <a:ea typeface="Calibri" pitchFamily="34" charset="-122"/>
                <a:cs typeface="Arial" panose="020B0604020202020204" pitchFamily="34" charset="0"/>
              </a:rPr>
              <a:t>Screen every eligible caregiver — even those already receiving mental health services or treatment.</a:t>
            </a:r>
            <a:endParaRPr lang="en-US" sz="1400" dirty="0">
              <a:latin typeface="Arial" panose="020B0604020202020204" pitchFamily="34" charset="0"/>
              <a:cs typeface="Arial" panose="020B0604020202020204" pitchFamily="34" charset="0"/>
            </a:endParaRPr>
          </a:p>
        </p:txBody>
      </p:sp>
      <p:sp>
        <p:nvSpPr>
          <p:cNvPr id="12" name="Shape 10"/>
          <p:cNvSpPr/>
          <p:nvPr/>
        </p:nvSpPr>
        <p:spPr>
          <a:xfrm>
            <a:off x="6278728" y="2731910"/>
            <a:ext cx="5135728" cy="3060815"/>
          </a:xfrm>
          <a:prstGeom prst="rect">
            <a:avLst/>
          </a:prstGeom>
          <a:solidFill>
            <a:schemeClr val="accent2">
              <a:lumMod val="20000"/>
              <a:lumOff val="80000"/>
            </a:schemeClr>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13" name="Shape 11"/>
          <p:cNvSpPr/>
          <p:nvPr/>
        </p:nvSpPr>
        <p:spPr>
          <a:xfrm>
            <a:off x="6571336" y="2990088"/>
            <a:ext cx="502920" cy="502920"/>
          </a:xfrm>
          <a:prstGeom prst="ellipse">
            <a:avLst/>
          </a:prstGeom>
          <a:solidFill>
            <a:srgbClr val="111418"/>
          </a:solidFill>
          <a:ln/>
        </p:spPr>
        <p:txBody>
          <a:bodyPr/>
          <a:lstStyle/>
          <a:p>
            <a:endParaRPr lang="en-US" dirty="0"/>
          </a:p>
        </p:txBody>
      </p:sp>
      <p:sp>
        <p:nvSpPr>
          <p:cNvPr id="14" name="Text 12"/>
          <p:cNvSpPr/>
          <p:nvPr/>
        </p:nvSpPr>
        <p:spPr>
          <a:xfrm>
            <a:off x="6571336" y="299008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2</a:t>
            </a:r>
            <a:endParaRPr lang="en-US" sz="1800" dirty="0"/>
          </a:p>
        </p:txBody>
      </p:sp>
      <p:sp>
        <p:nvSpPr>
          <p:cNvPr id="15" name="Text 13"/>
          <p:cNvSpPr/>
          <p:nvPr/>
        </p:nvSpPr>
        <p:spPr>
          <a:xfrm>
            <a:off x="7238848" y="2990088"/>
            <a:ext cx="3947008" cy="502920"/>
          </a:xfrm>
          <a:prstGeom prst="rect">
            <a:avLst/>
          </a:prstGeom>
          <a:noFill/>
          <a:ln/>
        </p:spPr>
        <p:txBody>
          <a:bodyPr wrap="square" lIns="0" tIns="0" rIns="0" bIns="0" rtlCol="0" anchor="ctr"/>
          <a:lstStyle/>
          <a:p>
            <a:pPr marL="0" indent="0">
              <a:buNone/>
            </a:pPr>
            <a:r>
              <a:rPr lang="en-US" sz="2100" b="1" dirty="0">
                <a:solidFill>
                  <a:srgbClr val="111418"/>
                </a:solidFill>
                <a:latin typeface="Georgia" pitchFamily="34" charset="0"/>
                <a:ea typeface="Georgia" pitchFamily="34" charset="-122"/>
                <a:cs typeface="Georgia" pitchFamily="34" charset="-120"/>
              </a:rPr>
              <a:t>Refer  /  Follow-Up</a:t>
            </a:r>
            <a:endParaRPr lang="en-US" sz="2100" dirty="0"/>
          </a:p>
        </p:txBody>
      </p:sp>
      <p:sp>
        <p:nvSpPr>
          <p:cNvPr id="16" name="Text 14"/>
          <p:cNvSpPr/>
          <p:nvPr/>
        </p:nvSpPr>
        <p:spPr>
          <a:xfrm>
            <a:off x="6637005" y="3666628"/>
            <a:ext cx="4495648" cy="2328842"/>
          </a:xfrm>
          <a:prstGeom prst="rect">
            <a:avLst/>
          </a:prstGeom>
          <a:noFill/>
          <a:ln/>
        </p:spPr>
        <p:txBody>
          <a:bodyPr wrap="square" lIns="0" tIns="0" rIns="0" bIns="0" rtlCol="0" anchor="t"/>
          <a:lstStyle/>
          <a:p>
            <a:pPr marL="285750" indent="-285750">
              <a:lnSpc>
                <a:spcPct val="108000"/>
              </a:lnSpc>
              <a:spcAft>
                <a:spcPts val="900"/>
              </a:spcAft>
              <a:buSzPct val="100000"/>
              <a:buFont typeface="Wingdings" panose="05000000000000000000" pitchFamily="2" charset="2"/>
              <a:buChar char="§"/>
            </a:pPr>
            <a:r>
              <a:rPr lang="en-US" sz="1400" dirty="0">
                <a:latin typeface="Arial" panose="020B0604020202020204" pitchFamily="34" charset="0"/>
                <a:ea typeface="Calibri" pitchFamily="34" charset="-122"/>
                <a:cs typeface="Arial" panose="020B0604020202020204" pitchFamily="34" charset="0"/>
              </a:rPr>
              <a:t>Caregivers with a positive screen for depression and/or anxiety should be referred to appropriate services — for each condition, respectively.</a:t>
            </a:r>
            <a:endParaRPr lang="en-US" sz="1400" dirty="0">
              <a:latin typeface="Arial" panose="020B0604020202020204" pitchFamily="34" charset="0"/>
              <a:cs typeface="Arial" panose="020B0604020202020204" pitchFamily="34" charset="0"/>
            </a:endParaRPr>
          </a:p>
          <a:p>
            <a:pPr marL="285750" indent="-285750">
              <a:lnSpc>
                <a:spcPct val="108000"/>
              </a:lnSpc>
              <a:spcAft>
                <a:spcPts val="900"/>
              </a:spcAft>
              <a:buSzPct val="100000"/>
              <a:buFont typeface="Wingdings" panose="05000000000000000000" pitchFamily="2" charset="2"/>
              <a:buChar char="§"/>
            </a:pPr>
            <a:r>
              <a:rPr lang="en-US" sz="1400" dirty="0">
                <a:latin typeface="Arial" panose="020B0604020202020204" pitchFamily="34" charset="0"/>
                <a:ea typeface="Calibri" pitchFamily="34" charset="-122"/>
                <a:cs typeface="Arial" panose="020B0604020202020204" pitchFamily="34" charset="0"/>
              </a:rPr>
              <a:t>Follow up should occur to ensure caregivers received the recommended services.</a:t>
            </a:r>
            <a:endParaRPr lang="en-US" sz="1400" dirty="0">
              <a:latin typeface="Arial" panose="020B0604020202020204" pitchFamily="34" charset="0"/>
              <a:cs typeface="Arial" panose="020B0604020202020204" pitchFamily="34" charset="0"/>
            </a:endParaRPr>
          </a:p>
          <a:p>
            <a:pPr marL="285750" indent="-285750">
              <a:lnSpc>
                <a:spcPct val="108000"/>
              </a:lnSpc>
              <a:buSzPct val="100000"/>
              <a:buFont typeface="Wingdings" panose="05000000000000000000" pitchFamily="2" charset="2"/>
              <a:buChar char="§"/>
            </a:pPr>
            <a:r>
              <a:rPr lang="en-US" sz="1400" dirty="0">
                <a:latin typeface="Arial" panose="020B0604020202020204" pitchFamily="34" charset="0"/>
                <a:ea typeface="Calibri" pitchFamily="34" charset="-122"/>
                <a:cs typeface="Arial" panose="020B0604020202020204" pitchFamily="34" charset="0"/>
              </a:rPr>
              <a:t>Referral services may be the same for depression and anxiety.</a:t>
            </a:r>
            <a:endParaRPr lang="en-US" sz="1200" dirty="0">
              <a:latin typeface="Arial" panose="020B0604020202020204" pitchFamily="34" charset="0"/>
              <a:cs typeface="Arial" panose="020B0604020202020204" pitchFamily="34" charset="0"/>
            </a:endParaRPr>
          </a:p>
        </p:txBody>
      </p:sp>
      <p:sp>
        <p:nvSpPr>
          <p:cNvPr id="17" name="Text 15"/>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18" name="Text 16"/>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bg>
      <p:bgPr>
        <a:solidFill>
          <a:srgbClr val="F5F6F7"/>
        </a:solidFill>
        <a:effectLst/>
      </p:bgPr>
    </p:bg>
    <p:spTree>
      <p:nvGrpSpPr>
        <p:cNvPr id="1" name=""/>
        <p:cNvGrpSpPr/>
        <p:nvPr/>
      </p:nvGrpSpPr>
      <p:grpSpPr>
        <a:xfrm>
          <a:off x="0" y="0"/>
          <a:ext cx="0" cy="0"/>
          <a:chOff x="0" y="0"/>
          <a:chExt cx="0" cy="0"/>
        </a:xfrm>
      </p:grpSpPr>
      <p:sp>
        <p:nvSpPr>
          <p:cNvPr id="4" name="Text 2"/>
          <p:cNvSpPr/>
          <p:nvPr/>
        </p:nvSpPr>
        <p:spPr>
          <a:xfrm>
            <a:off x="929640" y="559583"/>
            <a:ext cx="10637215" cy="1448226"/>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The Importance and Relevance of Screening and Referring for Anxiety: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Georgia" pitchFamily="34" charset="-122"/>
                <a:cs typeface="Arial" panose="020B0604020202020204" pitchFamily="34" charset="0"/>
              </a:rPr>
              <a:t>Caregiver Well-Being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 panose="020B0604020202020204" pitchFamily="34" charset="0"/>
                <a:ea typeface="Georgia" pitchFamily="34" charset="-122"/>
                <a:cs typeface="Arial" panose="020B0604020202020204" pitchFamily="34" charset="0"/>
              </a:rPr>
              <a:t>Shapes A Child’s Earliest Years</a:t>
            </a:r>
            <a:endParaRPr lang="en-US" sz="3200" b="1" dirty="0">
              <a:solidFill>
                <a:srgbClr val="002060"/>
              </a:solidFill>
              <a:latin typeface="Arial" panose="020B0604020202020204" pitchFamily="34" charset="0"/>
              <a:ea typeface="Georgia" pitchFamily="34" charset="-122"/>
              <a:cs typeface="Arial" panose="020B0604020202020204" pitchFamily="34" charset="0"/>
            </a:endParaRPr>
          </a:p>
          <a:p>
            <a:pPr marL="0" indent="0" algn="ctr">
              <a:lnSpc>
                <a:spcPct val="100000"/>
              </a:lnSpc>
              <a:buNone/>
            </a:pPr>
            <a:endParaRPr lang="en-US" sz="3000" b="1" dirty="0">
              <a:solidFill>
                <a:srgbClr val="111418"/>
              </a:solidFill>
              <a:latin typeface="Arial" panose="020B0604020202020204" pitchFamily="34" charset="0"/>
              <a:ea typeface="Georgia" pitchFamily="34" charset="-122"/>
              <a:cs typeface="Arial" panose="020B0604020202020204" pitchFamily="34" charset="0"/>
            </a:endParaRPr>
          </a:p>
          <a:p>
            <a:pPr marL="0" indent="0" algn="ctr">
              <a:lnSpc>
                <a:spcPct val="100000"/>
              </a:lnSpc>
              <a:buNone/>
            </a:pPr>
            <a:endParaRPr lang="en-US" sz="3000" dirty="0">
              <a:latin typeface="Arial" panose="020B0604020202020204" pitchFamily="34" charset="0"/>
              <a:cs typeface="Arial" panose="020B0604020202020204" pitchFamily="34" charset="0"/>
            </a:endParaRPr>
          </a:p>
        </p:txBody>
      </p:sp>
      <p:sp>
        <p:nvSpPr>
          <p:cNvPr id="22" name="Text 20"/>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23" name="Text 21"/>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2</a:t>
            </a:r>
            <a:endParaRPr lang="en-US" sz="900" dirty="0"/>
          </a:p>
        </p:txBody>
      </p:sp>
      <p:sp>
        <p:nvSpPr>
          <p:cNvPr id="25" name="Text 4">
            <a:extLst>
              <a:ext uri="{FF2B5EF4-FFF2-40B4-BE49-F238E27FC236}">
                <a16:creationId xmlns:a16="http://schemas.microsoft.com/office/drawing/2014/main" id="{98AB3CE2-67BD-4022-1544-66388857AF6B}"/>
              </a:ext>
            </a:extLst>
          </p:cNvPr>
          <p:cNvSpPr/>
          <p:nvPr/>
        </p:nvSpPr>
        <p:spPr>
          <a:xfrm>
            <a:off x="5460962" y="2645836"/>
            <a:ext cx="5994585" cy="2805840"/>
          </a:xfrm>
          <a:prstGeom prst="round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t"/>
          <a:lstStyle/>
          <a:p>
            <a:pPr marL="285750" indent="-285750">
              <a:lnSpc>
                <a:spcPct val="110000"/>
              </a:lnSpc>
              <a:spcAft>
                <a:spcPts val="1000"/>
              </a:spcAft>
              <a:buSzPct val="100000"/>
              <a:buFont typeface="Wingdings" panose="05000000000000000000" pitchFamily="2" charset="2"/>
              <a:buChar char="§"/>
            </a:pPr>
            <a:endParaRPr lang="en-US" sz="1500" dirty="0">
              <a:solidFill>
                <a:srgbClr val="3C424A"/>
              </a:solidFill>
              <a:latin typeface="Calibri" pitchFamily="34" charset="0"/>
              <a:ea typeface="Calibri" pitchFamily="34" charset="-122"/>
              <a:cs typeface="Calibri" pitchFamily="34" charset="-120"/>
            </a:endParaRPr>
          </a:p>
          <a:p>
            <a:pPr marL="342900" indent="-342900">
              <a:lnSpc>
                <a:spcPct val="110000"/>
              </a:lnSpc>
              <a:spcAft>
                <a:spcPts val="1000"/>
              </a:spcAft>
              <a:buSzPct val="100000"/>
              <a:buFont typeface="+mj-lt"/>
              <a:buAutoNum type="arabicPeriod"/>
            </a:pPr>
            <a:r>
              <a:rPr lang="en-US" dirty="0">
                <a:solidFill>
                  <a:srgbClr val="3C424A"/>
                </a:solidFill>
                <a:latin typeface="Arial" panose="020B0604020202020204" pitchFamily="34" charset="0"/>
                <a:ea typeface="Calibri" pitchFamily="34" charset="-122"/>
                <a:cs typeface="Arial" panose="020B0604020202020204" pitchFamily="34" charset="0"/>
              </a:rPr>
              <a:t>Perinatal mental health disorders are common — and treatable.</a:t>
            </a:r>
            <a:endParaRPr lang="en-US" dirty="0">
              <a:latin typeface="Arial" panose="020B0604020202020204" pitchFamily="34" charset="0"/>
              <a:cs typeface="Arial" panose="020B0604020202020204" pitchFamily="34" charset="0"/>
            </a:endParaRPr>
          </a:p>
          <a:p>
            <a:pPr marL="342900" indent="-342900">
              <a:lnSpc>
                <a:spcPct val="110000"/>
              </a:lnSpc>
              <a:spcAft>
                <a:spcPts val="1000"/>
              </a:spcAft>
              <a:buSzPct val="100000"/>
              <a:buFont typeface="+mj-lt"/>
              <a:buAutoNum type="arabicPeriod"/>
            </a:pPr>
            <a:r>
              <a:rPr lang="en-US" dirty="0">
                <a:solidFill>
                  <a:srgbClr val="3C424A"/>
                </a:solidFill>
                <a:latin typeface="Arial" panose="020B0604020202020204" pitchFamily="34" charset="0"/>
                <a:ea typeface="Calibri" pitchFamily="34" charset="-122"/>
                <a:cs typeface="Arial" panose="020B0604020202020204" pitchFamily="34" charset="0"/>
              </a:rPr>
              <a:t>Home visitors are well positioned to screen caregivers and connect them to appropriate services.</a:t>
            </a:r>
            <a:endParaRPr lang="en-US" dirty="0">
              <a:latin typeface="Arial" panose="020B0604020202020204" pitchFamily="34" charset="0"/>
              <a:cs typeface="Arial" panose="020B0604020202020204" pitchFamily="34" charset="0"/>
            </a:endParaRPr>
          </a:p>
          <a:p>
            <a:pPr marL="342900" indent="-342900">
              <a:lnSpc>
                <a:spcPct val="110000"/>
              </a:lnSpc>
              <a:buSzPct val="100000"/>
              <a:buFont typeface="+mj-lt"/>
              <a:buAutoNum type="arabicPeriod"/>
            </a:pPr>
            <a:r>
              <a:rPr lang="en-US" dirty="0">
                <a:solidFill>
                  <a:srgbClr val="3C424A"/>
                </a:solidFill>
                <a:latin typeface="Arial" panose="020B0604020202020204" pitchFamily="34" charset="0"/>
                <a:ea typeface="Calibri" pitchFamily="34" charset="-122"/>
                <a:cs typeface="Arial" panose="020B0604020202020204" pitchFamily="34" charset="0"/>
              </a:rPr>
              <a:t>The workforce is a critical layer of prevention, detection, and early intervention.</a:t>
            </a:r>
          </a:p>
          <a:p>
            <a:pPr marL="342900" indent="-342900">
              <a:lnSpc>
                <a:spcPct val="110000"/>
              </a:lnSpc>
              <a:buSzPct val="100000"/>
              <a:buFont typeface="+mj-lt"/>
              <a:buAutoNum type="arabicPeriod"/>
            </a:pPr>
            <a:endParaRPr lang="en-US" dirty="0">
              <a:solidFill>
                <a:srgbClr val="3C424A"/>
              </a:solidFill>
              <a:latin typeface="Arial" panose="020B0604020202020204" pitchFamily="34" charset="0"/>
              <a:ea typeface="Calibri" pitchFamily="34" charset="-122"/>
              <a:cs typeface="Arial" panose="020B0604020202020204" pitchFamily="34" charset="0"/>
            </a:endParaRPr>
          </a:p>
          <a:p>
            <a:pPr marL="342900" indent="-342900">
              <a:lnSpc>
                <a:spcPct val="110000"/>
              </a:lnSpc>
              <a:buSzPct val="100000"/>
              <a:buFont typeface="+mj-lt"/>
              <a:buAutoNum type="arabicPeriod"/>
            </a:pPr>
            <a:endParaRPr lang="en-US" dirty="0">
              <a:solidFill>
                <a:srgbClr val="3C424A"/>
              </a:solidFill>
              <a:latin typeface="Arial" panose="020B0604020202020204" pitchFamily="34" charset="0"/>
              <a:ea typeface="Calibri" pitchFamily="34" charset="-122"/>
              <a:cs typeface="Arial" panose="020B0604020202020204" pitchFamily="34" charset="0"/>
            </a:endParaRPr>
          </a:p>
          <a:p>
            <a:pPr marL="342900" indent="-342900">
              <a:lnSpc>
                <a:spcPct val="110000"/>
              </a:lnSpc>
              <a:buSzPct val="100000"/>
              <a:buFont typeface="+mj-lt"/>
              <a:buAutoNum type="arabicPeriod"/>
            </a:pPr>
            <a:endParaRPr lang="en-US" dirty="0">
              <a:latin typeface="Arial" panose="020B0604020202020204" pitchFamily="34" charset="0"/>
              <a:cs typeface="Arial" panose="020B0604020202020204" pitchFamily="34" charset="0"/>
            </a:endParaRPr>
          </a:p>
        </p:txBody>
      </p:sp>
      <p:pic>
        <p:nvPicPr>
          <p:cNvPr id="27" name="Picture 26">
            <a:extLst>
              <a:ext uri="{FF2B5EF4-FFF2-40B4-BE49-F238E27FC236}">
                <a16:creationId xmlns:a16="http://schemas.microsoft.com/office/drawing/2014/main" id="{3EB61274-91FE-B31D-ABEF-FF5FAFAAE3A2}"/>
              </a:ext>
            </a:extLst>
          </p:cNvPr>
          <p:cNvPicPr>
            <a:picLocks noChangeAspect="1"/>
          </p:cNvPicPr>
          <p:nvPr/>
        </p:nvPicPr>
        <p:blipFill>
          <a:blip r:embed="rId3"/>
          <a:stretch>
            <a:fillRect/>
          </a:stretch>
        </p:blipFill>
        <p:spPr>
          <a:xfrm>
            <a:off x="736453" y="2141628"/>
            <a:ext cx="4572415" cy="3617488"/>
          </a:xfrm>
          <a:prstGeom prst="rect">
            <a:avLst/>
          </a:prstGeom>
          <a:effectLst>
            <a:glow rad="165100">
              <a:schemeClr val="accent2">
                <a:satMod val="175000"/>
                <a:alpha val="40000"/>
              </a:schemeClr>
            </a:glo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67EAA-47E1-52A0-25C9-6E650FD227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E6C68-3E35-EFF4-9936-C7A39377313D}"/>
              </a:ext>
            </a:extLst>
          </p:cNvPr>
          <p:cNvSpPr>
            <a:spLocks noGrp="1"/>
          </p:cNvSpPr>
          <p:nvPr>
            <p:ph type="ctrTitle"/>
          </p:nvPr>
        </p:nvSpPr>
        <p:spPr>
          <a:xfrm>
            <a:off x="1356360" y="1798320"/>
            <a:ext cx="9465230" cy="2865120"/>
          </a:xfrm>
          <a:solidFill>
            <a:schemeClr val="accent2">
              <a:lumMod val="20000"/>
              <a:lumOff val="80000"/>
            </a:schemeClr>
          </a:solidFill>
        </p:spPr>
        <p:txBody>
          <a:bodyPr vert="horz" lIns="91440" tIns="45720" rIns="91440" bIns="45720" rtlCol="0" anchor="b">
            <a:normAutofit/>
          </a:bodyPr>
          <a:lstStyle/>
          <a:p>
            <a:pPr marL="0" marR="0" lvl="0" indent="0" algn="ctr" fontAlgn="auto">
              <a:lnSpc>
                <a:spcPct val="100000"/>
              </a:lnSpc>
              <a:spcAft>
                <a:spcPts val="0"/>
              </a:spcAft>
              <a:tabLst/>
              <a:defRPr/>
            </a:pPr>
            <a:br>
              <a:rPr kumimoji="0" lang="en-US" sz="3100" b="0" i="0" u="none" strike="noStrike" cap="none" spc="0" normalizeH="0" baseline="0" noProof="0" dirty="0">
                <a:ln>
                  <a:noFill/>
                </a:ln>
                <a:solidFill>
                  <a:schemeClr val="tx1"/>
                </a:solidFill>
                <a:uLnTx/>
                <a:uFillTx/>
              </a:rPr>
            </a:br>
            <a:br>
              <a:rPr kumimoji="0" lang="en-US" sz="3100" b="0" i="0" u="none" strike="noStrike" cap="none" spc="0" normalizeH="0" baseline="0" noProof="0" dirty="0">
                <a:ln>
                  <a:noFill/>
                </a:ln>
                <a:solidFill>
                  <a:schemeClr val="tx1"/>
                </a:solidFill>
                <a:uLnTx/>
                <a:uFillTx/>
              </a:rPr>
            </a:br>
            <a:endParaRPr lang="en-US" sz="2600" dirty="0">
              <a:solidFill>
                <a:schemeClr val="tx1"/>
              </a:solidFill>
            </a:endParaRPr>
          </a:p>
        </p:txBody>
      </p:sp>
      <p:sp>
        <p:nvSpPr>
          <p:cNvPr id="7" name="Shape 4">
            <a:extLst>
              <a:ext uri="{FF2B5EF4-FFF2-40B4-BE49-F238E27FC236}">
                <a16:creationId xmlns:a16="http://schemas.microsoft.com/office/drawing/2014/main" id="{1F1EF096-B1DB-6B49-B51E-32A1F7F9F4E7}"/>
              </a:ext>
            </a:extLst>
          </p:cNvPr>
          <p:cNvSpPr/>
          <p:nvPr/>
        </p:nvSpPr>
        <p:spPr>
          <a:xfrm>
            <a:off x="2285048" y="3114910"/>
            <a:ext cx="8231742" cy="1432560"/>
          </a:xfrm>
          <a:prstGeom prst="rect">
            <a:avLst/>
          </a:prstGeom>
        </p:spPr>
        <p:txBody>
          <a:bodyPr vert="horz" lIns="91440" tIns="45720" rIns="91440" bIns="45720" rtlCol="0">
            <a:normAutofit/>
          </a:bodyPr>
          <a:lstStyle/>
          <a:p>
            <a:pPr marR="0" lvl="0" defTabSz="914400" fontAlgn="auto">
              <a:lnSpc>
                <a:spcPct val="90000"/>
              </a:lnSpc>
              <a:spcAft>
                <a:spcPts val="600"/>
              </a:spcAft>
              <a:buClr>
                <a:schemeClr val="tx1"/>
              </a:buClr>
              <a:buSzPct val="100000"/>
              <a:tabLst/>
              <a:defRPr/>
            </a:pPr>
            <a:endParaRPr kumimoji="0" lang="en-US" sz="800" b="1"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R="0" lvl="0" algn="ctr" defTabSz="914400" fontAlgn="auto">
              <a:lnSpc>
                <a:spcPct val="90000"/>
              </a:lnSpc>
              <a:spcAft>
                <a:spcPts val="600"/>
              </a:spcAft>
              <a:buClr>
                <a:schemeClr val="tx1"/>
              </a:buClr>
              <a:buSzPct val="100000"/>
              <a:tabLst/>
              <a:defRPr/>
            </a:pPr>
            <a:r>
              <a:rPr kumimoji="0" lang="en-US" sz="2000" b="1" i="0" u="none" strike="noStrike" cap="none" spc="0" normalizeH="0" baseline="0" noProof="0" dirty="0">
                <a:ln>
                  <a:noFill/>
                </a:ln>
                <a:effectLst/>
                <a:uLnTx/>
                <a:uFillTx/>
                <a:latin typeface="Arial" panose="020B0604020202020204" pitchFamily="34" charset="0"/>
                <a:cs typeface="Arial" panose="020B0604020202020204" pitchFamily="34" charset="0"/>
              </a:rPr>
              <a:t>Anxiety is Distinct from Depression.</a:t>
            </a:r>
            <a:r>
              <a:rPr kumimoji="0" lang="en-US" b="1" i="0" u="none" strike="noStrike" cap="none" spc="0" normalizeH="0" baseline="0" noProof="0" dirty="0">
                <a:ln>
                  <a:noFill/>
                </a:ln>
                <a:effectLst/>
                <a:uLnTx/>
                <a:uFillTx/>
                <a:latin typeface="Arial" panose="020B0604020202020204" pitchFamily="34" charset="0"/>
                <a:cs typeface="Arial" panose="020B0604020202020204" pitchFamily="34" charset="0"/>
              </a:rPr>
              <a:t>
</a:t>
            </a:r>
            <a:r>
              <a:rPr kumimoji="0" lang="en-US" b="0" i="0" u="none" strike="noStrike" cap="none" spc="0" normalizeH="0" baseline="0" noProof="0" dirty="0">
                <a:ln>
                  <a:noFill/>
                </a:ln>
                <a:effectLst/>
                <a:uLnTx/>
                <a:uFillTx/>
                <a:latin typeface="Arial" panose="020B0604020202020204" pitchFamily="34" charset="0"/>
                <a:cs typeface="Arial" panose="020B0604020202020204" pitchFamily="34" charset="0"/>
              </a:rPr>
              <a:t>Anxiety can significantly affect parenting, early relationships, and children’s development — so both conditions warrant screening.</a:t>
            </a:r>
          </a:p>
        </p:txBody>
      </p:sp>
      <p:sp>
        <p:nvSpPr>
          <p:cNvPr id="3" name="TextBox 2">
            <a:extLst>
              <a:ext uri="{FF2B5EF4-FFF2-40B4-BE49-F238E27FC236}">
                <a16:creationId xmlns:a16="http://schemas.microsoft.com/office/drawing/2014/main" id="{E9B32B1D-8D36-0ED3-C4CD-4EE5628626F5}"/>
              </a:ext>
            </a:extLst>
          </p:cNvPr>
          <p:cNvSpPr txBox="1"/>
          <p:nvPr/>
        </p:nvSpPr>
        <p:spPr>
          <a:xfrm>
            <a:off x="4175760" y="2047911"/>
            <a:ext cx="4916090" cy="951030"/>
          </a:xfrm>
          <a:prstGeom prst="rect">
            <a:avLst/>
          </a:prstGeom>
          <a:noFill/>
        </p:spPr>
        <p:txBody>
          <a:bodyPr wrap="square" rtlCol="0">
            <a:spAutoFit/>
          </a:bodyPr>
          <a:lstStyle/>
          <a:p>
            <a:pPr>
              <a:lnSpc>
                <a:spcPct val="90000"/>
              </a:lnSpc>
            </a:pPr>
            <a:r>
              <a:rPr kumimoji="0" lang="en-US" sz="3100" b="1" i="0" u="none" strike="noStrike" kern="1200" cap="none" spc="0" normalizeH="0" baseline="0" noProof="0" dirty="0">
                <a:ln>
                  <a:noFill/>
                </a:ln>
                <a:uLnTx/>
                <a:uFillTx/>
                <a:latin typeface="Arial" panose="020B0604020202020204" pitchFamily="34" charset="0"/>
                <a:ea typeface="+mj-ea"/>
                <a:cs typeface="Arial" panose="020B0604020202020204" pitchFamily="34" charset="0"/>
              </a:rPr>
              <a:t>Anxiety Is Common — </a:t>
            </a:r>
            <a:br>
              <a:rPr kumimoji="0" lang="en-US" sz="3100" b="1" i="0" u="none" strike="noStrike" kern="1200" cap="none" spc="0" normalizeH="0" baseline="0" noProof="0" dirty="0">
                <a:ln>
                  <a:noFill/>
                </a:ln>
                <a:uLnTx/>
                <a:uFillTx/>
                <a:latin typeface="Arial" panose="020B0604020202020204" pitchFamily="34" charset="0"/>
                <a:ea typeface="+mj-ea"/>
                <a:cs typeface="Arial" panose="020B0604020202020204" pitchFamily="34" charset="0"/>
              </a:rPr>
            </a:br>
            <a:r>
              <a:rPr kumimoji="0" lang="en-US" sz="3100" b="1" i="0" u="none" strike="noStrike" kern="1200" cap="none" spc="0" normalizeH="0" baseline="0" noProof="0" dirty="0">
                <a:ln>
                  <a:noFill/>
                </a:ln>
                <a:uLnTx/>
                <a:uFillTx/>
                <a:latin typeface="Arial" panose="020B0604020202020204" pitchFamily="34" charset="0"/>
                <a:ea typeface="+mj-ea"/>
                <a:cs typeface="Arial" panose="020B0604020202020204" pitchFamily="34" charset="0"/>
              </a:rPr>
              <a:t>And Often Undetected</a:t>
            </a:r>
            <a:endParaRPr lang="en-US" sz="2400" dirty="0"/>
          </a:p>
        </p:txBody>
      </p:sp>
    </p:spTree>
    <p:extLst>
      <p:ext uri="{BB962C8B-B14F-4D97-AF65-F5344CB8AC3E}">
        <p14:creationId xmlns:p14="http://schemas.microsoft.com/office/powerpoint/2010/main" val="29293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991D9D-782C-B8E9-A2CF-F6ADB51485FE}"/>
              </a:ext>
            </a:extLst>
          </p:cNvPr>
          <p:cNvPicPr>
            <a:picLocks noChangeAspect="1"/>
          </p:cNvPicPr>
          <p:nvPr/>
        </p:nvPicPr>
        <p:blipFill>
          <a:blip r:embed="rId3"/>
          <a:srcRect t="14636"/>
          <a:stretch>
            <a:fillRect/>
          </a:stretch>
        </p:blipFill>
        <p:spPr>
          <a:xfrm>
            <a:off x="3312242" y="1320800"/>
            <a:ext cx="5567516" cy="4647490"/>
          </a:xfrm>
          <a:prstGeom prst="rect">
            <a:avLst/>
          </a:prstGeom>
          <a:noFill/>
          <a:ln w="38100">
            <a:solidFill>
              <a:schemeClr val="tx1"/>
            </a:solidFill>
          </a:ln>
        </p:spPr>
      </p:pic>
      <p:sp>
        <p:nvSpPr>
          <p:cNvPr id="8" name="TextBox 7">
            <a:extLst>
              <a:ext uri="{FF2B5EF4-FFF2-40B4-BE49-F238E27FC236}">
                <a16:creationId xmlns:a16="http://schemas.microsoft.com/office/drawing/2014/main" id="{E5CCAA6F-FAB0-E0D8-36AF-835A2828EFC1}"/>
              </a:ext>
            </a:extLst>
          </p:cNvPr>
          <p:cNvSpPr txBox="1"/>
          <p:nvPr/>
        </p:nvSpPr>
        <p:spPr>
          <a:xfrm>
            <a:off x="3312242" y="566544"/>
            <a:ext cx="5567516" cy="646331"/>
          </a:xfrm>
          <a:prstGeom prst="rect">
            <a:avLst/>
          </a:prstGeom>
          <a:solidFill>
            <a:schemeClr val="bg1"/>
          </a:solidFill>
          <a:ln w="57150">
            <a:solidFill>
              <a:schemeClr val="tx1"/>
            </a:solidFill>
          </a:ln>
        </p:spPr>
        <p:txBody>
          <a:bodyPr wrap="square" rtlCol="0">
            <a:spAutoFit/>
          </a:bodyPr>
          <a:lstStyle/>
          <a:p>
            <a:pPr algn="ctr">
              <a:lnSpc>
                <a:spcPct val="90000"/>
              </a:lnSpc>
            </a:pPr>
            <a:r>
              <a:rPr lang="en-US" sz="2000" b="1" dirty="0">
                <a:latin typeface="Arial" panose="020B0604020202020204" pitchFamily="34" charset="0"/>
                <a:cs typeface="Arial" panose="020B0604020202020204" pitchFamily="34" charset="0"/>
              </a:rPr>
              <a:t>Screening for Depression and Anxiety Allows Home Visitors and Doulas to: </a:t>
            </a:r>
          </a:p>
        </p:txBody>
      </p:sp>
    </p:spTree>
    <p:extLst>
      <p:ext uri="{BB962C8B-B14F-4D97-AF65-F5344CB8AC3E}">
        <p14:creationId xmlns:p14="http://schemas.microsoft.com/office/powerpoint/2010/main" val="4247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1480C07-0025-7946-BD08-BC6C738A6BDF}"/>
              </a:ext>
            </a:extLst>
          </p:cNvPr>
          <p:cNvSpPr>
            <a:spLocks noGrp="1"/>
          </p:cNvSpPr>
          <p:nvPr>
            <p:ph type="title"/>
          </p:nvPr>
        </p:nvSpPr>
        <p:spPr>
          <a:xfrm>
            <a:off x="1371599" y="294538"/>
            <a:ext cx="9895951" cy="1033669"/>
          </a:xfrm>
        </p:spPr>
        <p:txBody>
          <a:bodyPr>
            <a:normAutofit/>
          </a:bodyPr>
          <a:lstStyle/>
          <a:p>
            <a:pPr algn="ctr"/>
            <a:r>
              <a:rPr lang="en-US" sz="3400" dirty="0">
                <a:solidFill>
                  <a:srgbClr val="FFFFFF"/>
                </a:solidFill>
              </a:rPr>
              <a:t>From “Postpartum Depression” to </a:t>
            </a:r>
            <a:br>
              <a:rPr lang="en-US" sz="3400" dirty="0">
                <a:solidFill>
                  <a:srgbClr val="FFFFFF"/>
                </a:solidFill>
              </a:rPr>
            </a:br>
            <a:r>
              <a:rPr lang="en-US" sz="3400" dirty="0">
                <a:solidFill>
                  <a:srgbClr val="FFFFFF"/>
                </a:solidFill>
              </a:rPr>
              <a:t>“Peripartum Depression”</a:t>
            </a:r>
          </a:p>
        </p:txBody>
      </p:sp>
      <p:sp>
        <p:nvSpPr>
          <p:cNvPr id="3" name="Content Placeholder 2">
            <a:extLst>
              <a:ext uri="{FF2B5EF4-FFF2-40B4-BE49-F238E27FC236}">
                <a16:creationId xmlns:a16="http://schemas.microsoft.com/office/drawing/2014/main" id="{4E5AE384-59FC-65EC-FEAF-4ABED3D5D28E}"/>
              </a:ext>
            </a:extLst>
          </p:cNvPr>
          <p:cNvSpPr>
            <a:spLocks noGrp="1"/>
          </p:cNvSpPr>
          <p:nvPr>
            <p:ph idx="1"/>
          </p:nvPr>
        </p:nvSpPr>
        <p:spPr>
          <a:xfrm>
            <a:off x="292608" y="1891970"/>
            <a:ext cx="11570208" cy="4671492"/>
          </a:xfrm>
        </p:spPr>
        <p:txBody>
          <a:bodyPr anchor="ctr">
            <a:normAutofit fontScale="92500" lnSpcReduction="10000"/>
          </a:bodyPr>
          <a:lstStyle/>
          <a:p>
            <a:endParaRPr lang="en-US" sz="1900" b="1" dirty="0">
              <a:latin typeface="Georgia" panose="02040502050405020303" pitchFamily="18" charset="0"/>
            </a:endParaRPr>
          </a:p>
          <a:p>
            <a:r>
              <a:rPr lang="en-US" sz="1900" b="1" dirty="0">
                <a:latin typeface="Georgia" panose="02040502050405020303" pitchFamily="18" charset="0"/>
              </a:rPr>
              <a:t>In 2013:</a:t>
            </a:r>
          </a:p>
          <a:p>
            <a:pPr lvl="1"/>
            <a:r>
              <a:rPr lang="en-US" sz="1900" dirty="0">
                <a:effectLst/>
                <a:latin typeface="Georgia" panose="02040502050405020303" pitchFamily="18" charset="0"/>
              </a:rPr>
              <a:t>The term “postpartum depression” was changed </a:t>
            </a:r>
            <a:r>
              <a:rPr lang="en-US" sz="1900" dirty="0">
                <a:latin typeface="Georgia" panose="02040502050405020303" pitchFamily="18" charset="0"/>
              </a:rPr>
              <a:t>to “peripartum depression” by t</a:t>
            </a:r>
            <a:r>
              <a:rPr lang="en-US" sz="1900" dirty="0">
                <a:effectLst/>
                <a:latin typeface="Georgia" panose="02040502050405020303" pitchFamily="18" charset="0"/>
              </a:rPr>
              <a:t>he American Psychiatric Association in the 2013 Diagnostic and Statistical Manual Of Mental Disorders (DSM-5).</a:t>
            </a:r>
          </a:p>
          <a:p>
            <a:pPr lvl="1"/>
            <a:endParaRPr lang="en-US" sz="1900" b="0" i="0" dirty="0">
              <a:effectLst/>
              <a:latin typeface="Georgia" panose="02040502050405020303" pitchFamily="18" charset="0"/>
            </a:endParaRPr>
          </a:p>
          <a:p>
            <a:pPr lvl="2"/>
            <a:r>
              <a:rPr lang="en-US" sz="1900" b="1" dirty="0">
                <a:solidFill>
                  <a:srgbClr val="0070C0"/>
                </a:solidFill>
                <a:latin typeface="Georgia" panose="02040502050405020303" pitchFamily="18" charset="0"/>
              </a:rPr>
              <a:t>Why the change? </a:t>
            </a:r>
          </a:p>
          <a:p>
            <a:pPr lvl="2"/>
            <a:endParaRPr lang="en-US" sz="1900" dirty="0">
              <a:latin typeface="Georgia" panose="02040502050405020303" pitchFamily="18" charset="0"/>
            </a:endParaRPr>
          </a:p>
          <a:p>
            <a:pPr lvl="3"/>
            <a:r>
              <a:rPr lang="en-US" sz="1900" dirty="0">
                <a:latin typeface="Georgia" panose="02040502050405020303" pitchFamily="18" charset="0"/>
              </a:rPr>
              <a:t>The term </a:t>
            </a:r>
            <a:r>
              <a:rPr lang="en-US" sz="1900" b="1" u="none" strike="noStrike" dirty="0">
                <a:effectLst/>
                <a:latin typeface="Georgia" panose="02040502050405020303" pitchFamily="18" charset="0"/>
              </a:rPr>
              <a:t>peripartum depression</a:t>
            </a:r>
            <a:r>
              <a:rPr lang="en-US" sz="1900" dirty="0">
                <a:latin typeface="Georgia" panose="02040502050405020303" pitchFamily="18" charset="0"/>
              </a:rPr>
              <a:t> is used to classify depression that begins during pregnancy or in the weeks after delivery. </a:t>
            </a:r>
          </a:p>
          <a:p>
            <a:pPr lvl="3"/>
            <a:endParaRPr lang="en-US" sz="1900" dirty="0">
              <a:latin typeface="Georgia" panose="02040502050405020303" pitchFamily="18" charset="0"/>
            </a:endParaRPr>
          </a:p>
          <a:p>
            <a:pPr lvl="3"/>
            <a:r>
              <a:rPr lang="en-US" sz="1900" dirty="0">
                <a:latin typeface="Georgia" panose="02040502050405020303" pitchFamily="18" charset="0"/>
              </a:rPr>
              <a:t>Even though people still say “postpartum”,  “the shift to ‘peripartum’ or ‘perinatal’ recognizes that symptoms often start </a:t>
            </a:r>
            <a:r>
              <a:rPr lang="en-US" sz="1900" b="0" i="1" u="none" strike="noStrike" dirty="0">
                <a:effectLst/>
                <a:latin typeface="Georgia" panose="02040502050405020303" pitchFamily="18" charset="0"/>
              </a:rPr>
              <a:t>before</a:t>
            </a:r>
            <a:r>
              <a:rPr lang="en-US" sz="1900" dirty="0">
                <a:latin typeface="Georgia" panose="02040502050405020303" pitchFamily="18" charset="0"/>
              </a:rPr>
              <a:t> birth.”  </a:t>
            </a:r>
          </a:p>
          <a:p>
            <a:pPr lvl="3"/>
            <a:endParaRPr lang="en-US" sz="1900" dirty="0">
              <a:latin typeface="Georgia" panose="02040502050405020303" pitchFamily="18" charset="0"/>
            </a:endParaRPr>
          </a:p>
          <a:p>
            <a:pPr marL="457200" lvl="1" indent="0">
              <a:buNone/>
            </a:pPr>
            <a:r>
              <a:rPr lang="en-US" sz="1700" b="1" i="1" dirty="0">
                <a:solidFill>
                  <a:srgbClr val="0070C0"/>
                </a:solidFill>
                <a:latin typeface="Georgia" panose="02040502050405020303" pitchFamily="18" charset="0"/>
              </a:rPr>
              <a:t>This information is to provide knowledge of the DSM verbiage.  “Postpartum depression” is still a phrase that can be used. </a:t>
            </a:r>
          </a:p>
          <a:p>
            <a:pPr lvl="2"/>
            <a:endParaRPr lang="en-US" sz="1900" dirty="0">
              <a:latin typeface="Cambria" panose="02040503050406030204" pitchFamily="18" charset="0"/>
            </a:endParaRPr>
          </a:p>
        </p:txBody>
      </p:sp>
      <p:sp>
        <p:nvSpPr>
          <p:cNvPr id="4" name="Arrow: Right 3">
            <a:extLst>
              <a:ext uri="{FF2B5EF4-FFF2-40B4-BE49-F238E27FC236}">
                <a16:creationId xmlns:a16="http://schemas.microsoft.com/office/drawing/2014/main" id="{CEC6C301-E104-C678-368B-AC12BFF01B5F}"/>
              </a:ext>
            </a:extLst>
          </p:cNvPr>
          <p:cNvSpPr/>
          <p:nvPr/>
        </p:nvSpPr>
        <p:spPr>
          <a:xfrm>
            <a:off x="153983" y="5902960"/>
            <a:ext cx="610734" cy="180340"/>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061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1162335" y="152400"/>
            <a:ext cx="9867331" cy="1574798"/>
          </a:xfrm>
        </p:spPr>
        <p:txBody>
          <a:bodyPr vert="horz" lIns="91440" tIns="45720" rIns="91440" bIns="45720" rtlCol="0" anchor="b">
            <a:noAutofit/>
          </a:bodyPr>
          <a:lstStyle/>
          <a:p>
            <a:pPr algn="ctr"/>
            <a:br>
              <a:rPr lang="en-US" sz="1600" dirty="0">
                <a:solidFill>
                  <a:srgbClr val="FFFFFF"/>
                </a:solidFill>
              </a:rPr>
            </a:br>
            <a:br>
              <a:rPr lang="en-US" sz="1600" dirty="0">
                <a:solidFill>
                  <a:srgbClr val="FFFFFF"/>
                </a:solidFill>
              </a:rPr>
            </a:br>
            <a:r>
              <a:rPr lang="en-US" sz="2800" dirty="0">
                <a:solidFill>
                  <a:srgbClr val="FFFFFF"/>
                </a:solidFill>
              </a:rPr>
              <a:t>Peripartum/Postpartum Depression </a:t>
            </a:r>
            <a:br>
              <a:rPr lang="en-US" sz="2800" dirty="0">
                <a:solidFill>
                  <a:srgbClr val="FFFFFF"/>
                </a:solidFill>
              </a:rPr>
            </a:br>
            <a:br>
              <a:rPr lang="en-US" sz="2800" dirty="0">
                <a:solidFill>
                  <a:srgbClr val="FFFFFF"/>
                </a:solidFill>
              </a:rPr>
            </a:br>
            <a:r>
              <a:rPr lang="en-US" sz="2000" dirty="0">
                <a:solidFill>
                  <a:srgbClr val="FFFFFF"/>
                </a:solidFill>
              </a:rPr>
              <a:t>Diagnostic and Statistical Manual of Mental Disorders (DSM-5) </a:t>
            </a:r>
            <a:br>
              <a:rPr lang="en-US" sz="2000" dirty="0">
                <a:solidFill>
                  <a:srgbClr val="FFFFFF"/>
                </a:solidFill>
              </a:rPr>
            </a:br>
            <a:r>
              <a:rPr lang="en-US" sz="2000" dirty="0">
                <a:solidFill>
                  <a:srgbClr val="FFFFFF"/>
                </a:solidFill>
              </a:rPr>
              <a:t>American Psychiatric Association </a:t>
            </a:r>
            <a:br>
              <a:rPr lang="en-US" sz="1600" dirty="0">
                <a:solidFill>
                  <a:srgbClr val="FFFFFF"/>
                </a:solidFill>
              </a:rPr>
            </a:br>
            <a:endParaRPr lang="en-US" sz="1600" dirty="0">
              <a:solidFill>
                <a:srgbClr val="FFFFFF"/>
              </a:solidFill>
            </a:endParaRPr>
          </a:p>
        </p:txBody>
      </p:sp>
      <p:sp>
        <p:nvSpPr>
          <p:cNvPr id="33" name="Rectangle 32">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0C7DF53A-FD89-7A4E-84EB-81BFA49D5AE4}"/>
              </a:ext>
            </a:extLst>
          </p:cNvPr>
          <p:cNvPicPr>
            <a:picLocks noChangeAspect="1"/>
          </p:cNvPicPr>
          <p:nvPr/>
        </p:nvPicPr>
        <p:blipFill>
          <a:blip r:embed="rId3"/>
          <a:srcRect t="46230" b="7334"/>
          <a:stretch>
            <a:fillRect/>
          </a:stretch>
        </p:blipFill>
        <p:spPr>
          <a:xfrm>
            <a:off x="1072462" y="1925865"/>
            <a:ext cx="4884993" cy="4426139"/>
          </a:xfrm>
          <a:prstGeom prst="rect">
            <a:avLst/>
          </a:prstGeom>
        </p:spPr>
      </p:pic>
      <p:pic>
        <p:nvPicPr>
          <p:cNvPr id="4" name="Picture 3">
            <a:extLst>
              <a:ext uri="{FF2B5EF4-FFF2-40B4-BE49-F238E27FC236}">
                <a16:creationId xmlns:a16="http://schemas.microsoft.com/office/drawing/2014/main" id="{55EF347B-EF20-DDD0-D39C-CAF29F6F3C5C}"/>
              </a:ext>
            </a:extLst>
          </p:cNvPr>
          <p:cNvPicPr>
            <a:picLocks noChangeAspect="1"/>
          </p:cNvPicPr>
          <p:nvPr/>
        </p:nvPicPr>
        <p:blipFill>
          <a:blip r:embed="rId3"/>
          <a:srcRect t="94081" b="1"/>
          <a:stretch>
            <a:fillRect/>
          </a:stretch>
        </p:blipFill>
        <p:spPr>
          <a:xfrm>
            <a:off x="4745304" y="6405040"/>
            <a:ext cx="3179928" cy="367196"/>
          </a:xfrm>
          <a:prstGeom prst="rect">
            <a:avLst/>
          </a:prstGeom>
        </p:spPr>
      </p:pic>
      <p:pic>
        <p:nvPicPr>
          <p:cNvPr id="7" name="Picture 6">
            <a:extLst>
              <a:ext uri="{FF2B5EF4-FFF2-40B4-BE49-F238E27FC236}">
                <a16:creationId xmlns:a16="http://schemas.microsoft.com/office/drawing/2014/main" id="{E7540563-B3BE-159D-0D5C-BF0A2E9562C2}"/>
              </a:ext>
            </a:extLst>
          </p:cNvPr>
          <p:cNvPicPr>
            <a:picLocks noChangeAspect="1"/>
          </p:cNvPicPr>
          <p:nvPr/>
        </p:nvPicPr>
        <p:blipFill>
          <a:blip r:embed="rId3"/>
          <a:srcRect b="55288"/>
          <a:stretch>
            <a:fillRect/>
          </a:stretch>
        </p:blipFill>
        <p:spPr>
          <a:xfrm>
            <a:off x="6551381" y="1884372"/>
            <a:ext cx="5105325" cy="4454031"/>
          </a:xfrm>
          <a:prstGeom prst="rect">
            <a:avLst/>
          </a:prstGeom>
        </p:spPr>
      </p:pic>
    </p:spTree>
    <p:extLst>
      <p:ext uri="{BB962C8B-B14F-4D97-AF65-F5344CB8AC3E}">
        <p14:creationId xmlns:p14="http://schemas.microsoft.com/office/powerpoint/2010/main" val="77597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6F20-FC2E-2578-C181-26D35B9D09A3}"/>
              </a:ext>
            </a:extLst>
          </p:cNvPr>
          <p:cNvSpPr>
            <a:spLocks noGrp="1"/>
          </p:cNvSpPr>
          <p:nvPr>
            <p:ph type="title"/>
          </p:nvPr>
        </p:nvSpPr>
        <p:spPr/>
        <p:txBody>
          <a:bodyPr>
            <a:normAutofit/>
          </a:bodyPr>
          <a:lstStyle/>
          <a:p>
            <a:pPr marL="228600" marR="0" lvl="0" indent="-228600" algn="ctr" defTabSz="914400" rtl="0" eaLnBrk="1" fontAlgn="auto" latinLnBrk="0" hangingPunct="1">
              <a:spcBef>
                <a:spcPts val="1875"/>
              </a:spcBef>
              <a:spcAft>
                <a:spcPts val="1875"/>
              </a:spcAft>
              <a:tabLst/>
              <a:defRPr/>
            </a:pPr>
            <a:r>
              <a:rPr lang="en-US" b="1" dirty="0"/>
              <a:t>Many Postpartum Experiences Overlap, But They Are All Unique</a:t>
            </a:r>
          </a:p>
        </p:txBody>
      </p:sp>
      <p:graphicFrame>
        <p:nvGraphicFramePr>
          <p:cNvPr id="13" name="Content Placeholder 2">
            <a:extLst>
              <a:ext uri="{FF2B5EF4-FFF2-40B4-BE49-F238E27FC236}">
                <a16:creationId xmlns:a16="http://schemas.microsoft.com/office/drawing/2014/main" id="{7E19DA4E-A63D-F5D7-B51D-610E576954A4}"/>
              </a:ext>
            </a:extLst>
          </p:cNvPr>
          <p:cNvGraphicFramePr>
            <a:graphicFrameLocks noGrp="1"/>
          </p:cNvGraphicFramePr>
          <p:nvPr>
            <p:ph idx="4294967295"/>
            <p:extLst>
              <p:ext uri="{D42A27DB-BD31-4B8C-83A1-F6EECF244321}">
                <p14:modId xmlns:p14="http://schemas.microsoft.com/office/powerpoint/2010/main" val="1788944880"/>
              </p:ext>
            </p:extLst>
          </p:nvPr>
        </p:nvGraphicFramePr>
        <p:xfrm>
          <a:off x="697230" y="181419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835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12B4-E399-3E01-9F5B-56C805BEC020}"/>
              </a:ext>
            </a:extLst>
          </p:cNvPr>
          <p:cNvSpPr>
            <a:spLocks noGrp="1"/>
          </p:cNvSpPr>
          <p:nvPr>
            <p:ph type="title"/>
          </p:nvPr>
        </p:nvSpPr>
        <p:spPr/>
        <p:txBody>
          <a:bodyPr anchor="ctr">
            <a:noAutofit/>
          </a:bodyPr>
          <a:lstStyle/>
          <a:p>
            <a:pPr marL="228600" marR="0" lvl="0" indent="-228600" algn="ctr" defTabSz="914400" rtl="0" eaLnBrk="1" fontAlgn="auto" latinLnBrk="0" hangingPunct="1">
              <a:spcBef>
                <a:spcPts val="1875"/>
              </a:spcBef>
              <a:spcAft>
                <a:spcPts val="1875"/>
              </a:spcAft>
              <a:tabLst/>
              <a:defRPr/>
            </a:pPr>
            <a:br>
              <a:rPr kumimoji="0" lang="en-US" sz="2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Why Does Anxiety Happen </a:t>
            </a:r>
            <a:r>
              <a:rPr lang="en-US" sz="2800" b="1" dirty="0">
                <a:solidFill>
                  <a:schemeClr val="tx1"/>
                </a:solidFill>
                <a:latin typeface="Arial" panose="020B0604020202020204" pitchFamily="34" charset="0"/>
                <a:ea typeface="+mn-ea"/>
                <a:cs typeface="Arial" panose="020B0604020202020204" pitchFamily="34" charset="0"/>
              </a:rPr>
              <a:t>in </a:t>
            </a: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Peripartum and Postpartum</a:t>
            </a:r>
            <a:r>
              <a:rPr lang="en-US" sz="2800" b="1" dirty="0">
                <a:solidFill>
                  <a:schemeClr val="tx1"/>
                </a:solidFill>
                <a:latin typeface="Arial" panose="020B0604020202020204" pitchFamily="34" charset="0"/>
                <a:ea typeface="+mn-ea"/>
                <a:cs typeface="Arial" panose="020B0604020202020204" pitchFamily="34" charset="0"/>
              </a:rPr>
              <a:t> Stages of Life? </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schemeClr val="tx1"/>
                </a:solidFill>
                <a:effectLst/>
                <a:uLnTx/>
                <a:uFillTx/>
                <a:latin typeface="Courgette"/>
                <a:ea typeface="+mn-ea"/>
                <a:cs typeface="+mn-cs"/>
              </a:rPr>
            </a:br>
            <a:endParaRPr lang="en-US" sz="2800" b="1" dirty="0">
              <a:solidFill>
                <a:schemeClr val="tx1"/>
              </a:solidFill>
            </a:endParaRPr>
          </a:p>
        </p:txBody>
      </p:sp>
      <p:graphicFrame>
        <p:nvGraphicFramePr>
          <p:cNvPr id="5" name="Content Placeholder 2">
            <a:extLst>
              <a:ext uri="{FF2B5EF4-FFF2-40B4-BE49-F238E27FC236}">
                <a16:creationId xmlns:a16="http://schemas.microsoft.com/office/drawing/2014/main" id="{2CD5F5D6-7B9E-AFE8-A24C-0E261A17DF7E}"/>
              </a:ext>
            </a:extLst>
          </p:cNvPr>
          <p:cNvGraphicFramePr>
            <a:graphicFrameLocks noGrp="1"/>
          </p:cNvGraphicFramePr>
          <p:nvPr>
            <p:ph idx="1"/>
            <p:extLst>
              <p:ext uri="{D42A27DB-BD31-4B8C-83A1-F6EECF244321}">
                <p14:modId xmlns:p14="http://schemas.microsoft.com/office/powerpoint/2010/main" val="2032159674"/>
              </p:ext>
            </p:extLst>
          </p:nvPr>
        </p:nvGraphicFramePr>
        <p:xfrm>
          <a:off x="1524000" y="1905000"/>
          <a:ext cx="9145588"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190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4">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693497" y="322729"/>
            <a:ext cx="10805007" cy="1478639"/>
          </a:xfrm>
          <a:prstGeom prst="rect">
            <a:avLst/>
          </a:prstGeom>
          <a:solidFill>
            <a:schemeClr val="accent2">
              <a:lumMod val="20000"/>
              <a:lumOff val="80000"/>
            </a:schemeClr>
          </a:solidFill>
          <a:ln>
            <a:solidFill>
              <a:schemeClr val="tx1"/>
            </a:solidFill>
          </a:ln>
        </p:spPr>
        <p:txBody>
          <a:bodyPr wrap="square" lIns="0" tIns="0" rIns="0" bIns="0" rtlCol="0" anchor="t"/>
          <a:lstStyle/>
          <a:p>
            <a:pPr marL="0" indent="0" algn="ctr">
              <a:lnSpc>
                <a:spcPct val="100000"/>
              </a:lnSpc>
              <a:buNone/>
            </a:pPr>
            <a:endParaRPr lang="en-US" sz="3200" b="1" dirty="0">
              <a:solidFill>
                <a:srgbClr val="111418"/>
              </a:solidFill>
              <a:latin typeface="Arial" panose="020B0604020202020204" pitchFamily="34" charset="0"/>
              <a:ea typeface="Georgia" pitchFamily="34" charset="-122"/>
              <a:cs typeface="Arial" panose="020B0604020202020204" pitchFamily="34" charset="0"/>
            </a:endParaRPr>
          </a:p>
          <a:p>
            <a:pPr marL="0" indent="0" algn="ctr">
              <a:lnSpc>
                <a:spcPct val="100000"/>
              </a:lnSpc>
              <a:buNone/>
            </a:pPr>
            <a:r>
              <a:rPr lang="en-US" sz="3200" b="1" dirty="0">
                <a:solidFill>
                  <a:srgbClr val="111418"/>
                </a:solidFill>
                <a:latin typeface="Arial" panose="020B0604020202020204" pitchFamily="34" charset="0"/>
                <a:ea typeface="Georgia" pitchFamily="34" charset="-122"/>
                <a:cs typeface="Arial" panose="020B0604020202020204" pitchFamily="34" charset="0"/>
              </a:rPr>
              <a:t>Practice Evolves With The Evidence</a:t>
            </a:r>
            <a:endParaRPr lang="en-US" sz="3200" dirty="0">
              <a:latin typeface="Arial" panose="020B0604020202020204" pitchFamily="34" charset="0"/>
              <a:cs typeface="Arial" panose="020B0604020202020204" pitchFamily="34" charset="0"/>
            </a:endParaRPr>
          </a:p>
        </p:txBody>
      </p:sp>
      <p:sp>
        <p:nvSpPr>
          <p:cNvPr id="5" name="Text 3"/>
          <p:cNvSpPr/>
          <p:nvPr/>
        </p:nvSpPr>
        <p:spPr>
          <a:xfrm>
            <a:off x="807415" y="1824228"/>
            <a:ext cx="10607040" cy="640080"/>
          </a:xfrm>
          <a:prstGeom prst="rect">
            <a:avLst/>
          </a:prstGeom>
          <a:noFill/>
          <a:ln/>
        </p:spPr>
        <p:txBody>
          <a:bodyPr wrap="square" lIns="0" tIns="0" rIns="0" bIns="0" rtlCol="0" anchor="t"/>
          <a:lstStyle/>
          <a:p>
            <a:pPr marL="0" indent="0" algn="ctr">
              <a:buNone/>
            </a:pPr>
            <a:r>
              <a:rPr lang="en-US" sz="2000" b="1" i="1" dirty="0">
                <a:solidFill>
                  <a:srgbClr val="3C424A"/>
                </a:solidFill>
                <a:latin typeface="Arial" panose="020B0604020202020204" pitchFamily="34" charset="0"/>
                <a:ea typeface="Georgia" pitchFamily="34" charset="-122"/>
                <a:cs typeface="Arial" panose="020B0604020202020204" pitchFamily="34" charset="0"/>
              </a:rPr>
              <a:t>As evidence and national guidelines have evolved, so too must program practices.</a:t>
            </a:r>
            <a:endParaRPr lang="en-US" sz="2000" b="1" dirty="0">
              <a:latin typeface="Arial" panose="020B0604020202020204" pitchFamily="34" charset="0"/>
              <a:cs typeface="Arial" panose="020B0604020202020204" pitchFamily="34" charset="0"/>
            </a:endParaRPr>
          </a:p>
        </p:txBody>
      </p:sp>
      <p:sp>
        <p:nvSpPr>
          <p:cNvPr id="6" name="Shape 4"/>
          <p:cNvSpPr/>
          <p:nvPr/>
        </p:nvSpPr>
        <p:spPr>
          <a:xfrm>
            <a:off x="777240" y="2624328"/>
            <a:ext cx="4297680" cy="3090672"/>
          </a:xfrm>
          <a:prstGeom prst="rect">
            <a:avLst/>
          </a:prstGeom>
          <a:solidFill>
            <a:schemeClr val="bg1">
              <a:lumMod val="95000"/>
            </a:schemeClr>
          </a:solidFill>
          <a:ln w="12700">
            <a:solidFill>
              <a:schemeClr val="tx1"/>
            </a:solidFill>
            <a:prstDash val="solid"/>
          </a:ln>
          <a:effectLst>
            <a:outerShdw blurRad="114300" dist="38100" dir="5400000" algn="bl" rotWithShape="0">
              <a:srgbClr val="000000">
                <a:alpha val="10000"/>
              </a:srgbClr>
            </a:outerShdw>
          </a:effectLst>
        </p:spPr>
        <p:txBody>
          <a:bodyPr/>
          <a:lstStyle/>
          <a:p>
            <a:endParaRPr lang="en-US" dirty="0"/>
          </a:p>
        </p:txBody>
      </p:sp>
      <p:sp>
        <p:nvSpPr>
          <p:cNvPr id="7" name="Text 5"/>
          <p:cNvSpPr/>
          <p:nvPr/>
        </p:nvSpPr>
        <p:spPr>
          <a:xfrm>
            <a:off x="807415" y="3150108"/>
            <a:ext cx="4267505" cy="461772"/>
          </a:xfrm>
          <a:prstGeom prst="rect">
            <a:avLst/>
          </a:prstGeom>
          <a:noFill/>
          <a:ln>
            <a:solidFill>
              <a:schemeClr val="tx1"/>
            </a:solidFill>
          </a:ln>
        </p:spPr>
        <p:txBody>
          <a:bodyPr wrap="square" lIns="0" tIns="0" rIns="0" bIns="0" rtlCol="0" anchor="ctr"/>
          <a:lstStyle/>
          <a:p>
            <a:pPr marL="0" indent="0" algn="ctr">
              <a:buNone/>
            </a:pPr>
            <a:r>
              <a:rPr lang="en-US" b="1" dirty="0">
                <a:latin typeface="Arial" panose="020B0604020202020204" pitchFamily="34" charset="0"/>
                <a:cs typeface="Arial" panose="020B0604020202020204" pitchFamily="34" charset="0"/>
              </a:rPr>
              <a:t>CURRENTLY:</a:t>
            </a:r>
          </a:p>
        </p:txBody>
      </p:sp>
      <p:sp>
        <p:nvSpPr>
          <p:cNvPr id="8" name="Text 6"/>
          <p:cNvSpPr/>
          <p:nvPr/>
        </p:nvSpPr>
        <p:spPr>
          <a:xfrm>
            <a:off x="777240" y="3611880"/>
            <a:ext cx="4297680" cy="822960"/>
          </a:xfrm>
          <a:prstGeom prst="rect">
            <a:avLst/>
          </a:prstGeom>
          <a:noFill/>
          <a:ln/>
        </p:spPr>
        <p:txBody>
          <a:bodyPr wrap="square" lIns="0" tIns="0" rIns="0" bIns="0" rtlCol="0" anchor="ctr"/>
          <a:lstStyle/>
          <a:p>
            <a:pPr marL="0" indent="0" algn="ctr">
              <a:buNone/>
            </a:pPr>
            <a:r>
              <a:rPr lang="en-US" sz="3400" b="1" dirty="0">
                <a:solidFill>
                  <a:srgbClr val="111418"/>
                </a:solidFill>
                <a:latin typeface="Georgia" pitchFamily="34" charset="0"/>
                <a:ea typeface="Georgia" pitchFamily="34" charset="-122"/>
                <a:cs typeface="Georgia" pitchFamily="34" charset="-120"/>
              </a:rPr>
              <a:t>Depression</a:t>
            </a:r>
            <a:endParaRPr lang="en-US" sz="3400" dirty="0"/>
          </a:p>
        </p:txBody>
      </p:sp>
      <p:sp>
        <p:nvSpPr>
          <p:cNvPr id="9" name="Text 7"/>
          <p:cNvSpPr/>
          <p:nvPr/>
        </p:nvSpPr>
        <p:spPr>
          <a:xfrm>
            <a:off x="777240" y="4434840"/>
            <a:ext cx="4297680" cy="457200"/>
          </a:xfrm>
          <a:prstGeom prst="rect">
            <a:avLst/>
          </a:prstGeom>
          <a:noFill/>
          <a:ln/>
        </p:spPr>
        <p:txBody>
          <a:bodyPr wrap="square" lIns="0" tIns="0" rIns="0" bIns="0" rtlCol="0" anchor="ctr"/>
          <a:lstStyle/>
          <a:p>
            <a:pPr marL="0" indent="0" algn="ctr">
              <a:buNone/>
            </a:pPr>
            <a:r>
              <a:rPr lang="en-US" sz="2400" b="1" dirty="0">
                <a:latin typeface="Arial" panose="020B0604020202020204" pitchFamily="34" charset="0"/>
                <a:ea typeface="Calibri" pitchFamily="34" charset="-122"/>
                <a:cs typeface="Arial" panose="020B0604020202020204" pitchFamily="34" charset="0"/>
              </a:rPr>
              <a:t>Screening &amp; Referral Measure</a:t>
            </a:r>
            <a:endParaRPr lang="en-US" sz="2400" b="1" dirty="0">
              <a:latin typeface="Arial" panose="020B0604020202020204" pitchFamily="34" charset="0"/>
              <a:cs typeface="Arial" panose="020B0604020202020204" pitchFamily="34" charset="0"/>
            </a:endParaRPr>
          </a:p>
        </p:txBody>
      </p:sp>
      <p:sp>
        <p:nvSpPr>
          <p:cNvPr id="10" name="Shape 8"/>
          <p:cNvSpPr/>
          <p:nvPr/>
        </p:nvSpPr>
        <p:spPr>
          <a:xfrm>
            <a:off x="5486400" y="3749040"/>
            <a:ext cx="914400" cy="640080"/>
          </a:xfrm>
          <a:prstGeom prst="rightArrow">
            <a:avLst/>
          </a:prstGeom>
          <a:solidFill>
            <a:srgbClr val="0070C0"/>
          </a:solidFill>
          <a:ln/>
        </p:spPr>
        <p:txBody>
          <a:bodyPr/>
          <a:lstStyle/>
          <a:p>
            <a:endParaRPr lang="en-US" dirty="0"/>
          </a:p>
        </p:txBody>
      </p:sp>
      <p:sp>
        <p:nvSpPr>
          <p:cNvPr id="11" name="Shape 9"/>
          <p:cNvSpPr/>
          <p:nvPr/>
        </p:nvSpPr>
        <p:spPr>
          <a:xfrm>
            <a:off x="6812280" y="2624328"/>
            <a:ext cx="4297680" cy="3090672"/>
          </a:xfrm>
          <a:prstGeom prst="rect">
            <a:avLst/>
          </a:prstGeom>
          <a:solidFill>
            <a:schemeClr val="accent3">
              <a:lumMod val="40000"/>
              <a:lumOff val="60000"/>
            </a:schemeClr>
          </a:solidFill>
          <a:ln>
            <a:solidFill>
              <a:schemeClr val="tx1"/>
            </a:solidFill>
          </a:ln>
          <a:effectLst>
            <a:outerShdw blurRad="114300" dist="38100" dir="5400000" algn="bl" rotWithShape="0">
              <a:srgbClr val="000000">
                <a:alpha val="18000"/>
              </a:srgbClr>
            </a:outerShdw>
          </a:effectLst>
        </p:spPr>
        <p:txBody>
          <a:bodyPr/>
          <a:lstStyle/>
          <a:p>
            <a:endParaRPr lang="en-US" dirty="0"/>
          </a:p>
        </p:txBody>
      </p:sp>
      <p:sp>
        <p:nvSpPr>
          <p:cNvPr id="12" name="Text 10"/>
          <p:cNvSpPr/>
          <p:nvPr/>
        </p:nvSpPr>
        <p:spPr>
          <a:xfrm>
            <a:off x="6812280" y="3150108"/>
            <a:ext cx="4297680" cy="461772"/>
          </a:xfrm>
          <a:prstGeom prst="rect">
            <a:avLst/>
          </a:prstGeom>
          <a:noFill/>
          <a:ln>
            <a:solidFill>
              <a:schemeClr val="tx1"/>
            </a:solidFill>
          </a:ln>
        </p:spPr>
        <p:txBody>
          <a:bodyPr wrap="square" lIns="0" tIns="0" rIns="0" bIns="0" rtlCol="0" anchor="ctr"/>
          <a:lstStyle/>
          <a:p>
            <a:pPr marL="0" indent="0" algn="ctr">
              <a:buNone/>
            </a:pPr>
            <a:r>
              <a:rPr lang="en-US" b="1" kern="0" dirty="0">
                <a:latin typeface="Arial" panose="020B0604020202020204" pitchFamily="34" charset="0"/>
                <a:ea typeface="Calibri" pitchFamily="34" charset="-122"/>
                <a:cs typeface="Arial" panose="020B0604020202020204" pitchFamily="34" charset="0"/>
              </a:rPr>
              <a:t>AS OF OCTOBER 1, 2026:</a:t>
            </a:r>
            <a:endParaRPr lang="en-US" dirty="0">
              <a:latin typeface="Arial" panose="020B0604020202020204" pitchFamily="34" charset="0"/>
              <a:cs typeface="Arial" panose="020B0604020202020204" pitchFamily="34" charset="0"/>
            </a:endParaRPr>
          </a:p>
        </p:txBody>
      </p:sp>
      <p:sp>
        <p:nvSpPr>
          <p:cNvPr id="13" name="Text 11"/>
          <p:cNvSpPr/>
          <p:nvPr/>
        </p:nvSpPr>
        <p:spPr>
          <a:xfrm>
            <a:off x="6812280" y="3611880"/>
            <a:ext cx="4297680" cy="822960"/>
          </a:xfrm>
          <a:prstGeom prst="rect">
            <a:avLst/>
          </a:prstGeom>
          <a:noFill/>
          <a:ln/>
        </p:spPr>
        <p:txBody>
          <a:bodyPr wrap="square" lIns="0" tIns="0" rIns="0" bIns="0" rtlCol="0" anchor="ctr"/>
          <a:lstStyle/>
          <a:p>
            <a:pPr marL="0" indent="0" algn="ctr">
              <a:buNone/>
            </a:pPr>
            <a:r>
              <a:rPr lang="en-US" sz="3000" b="1" dirty="0">
                <a:latin typeface="Georgia" pitchFamily="34" charset="0"/>
                <a:ea typeface="Georgia" pitchFamily="34" charset="-122"/>
                <a:cs typeface="Georgia" pitchFamily="34" charset="-120"/>
              </a:rPr>
              <a:t>Depression + Anxiety</a:t>
            </a:r>
            <a:endParaRPr lang="en-US" sz="3000" dirty="0"/>
          </a:p>
        </p:txBody>
      </p:sp>
      <p:sp>
        <p:nvSpPr>
          <p:cNvPr id="14" name="Text 12"/>
          <p:cNvSpPr/>
          <p:nvPr/>
        </p:nvSpPr>
        <p:spPr>
          <a:xfrm>
            <a:off x="6812280" y="4434840"/>
            <a:ext cx="4297680" cy="457200"/>
          </a:xfrm>
          <a:prstGeom prst="rect">
            <a:avLst/>
          </a:prstGeom>
          <a:noFill/>
          <a:ln/>
        </p:spPr>
        <p:txBody>
          <a:bodyPr wrap="square" lIns="0" tIns="0" rIns="0" bIns="0" rtlCol="0" anchor="ctr"/>
          <a:lstStyle/>
          <a:p>
            <a:pPr marL="0" indent="0" algn="ctr">
              <a:buNone/>
            </a:pPr>
            <a:r>
              <a:rPr lang="en-US" sz="2400" b="1" dirty="0">
                <a:latin typeface="Arial" panose="020B0604020202020204" pitchFamily="34" charset="0"/>
                <a:ea typeface="Calibri" pitchFamily="34" charset="-122"/>
                <a:cs typeface="Arial" panose="020B0604020202020204" pitchFamily="34" charset="0"/>
              </a:rPr>
              <a:t>Updated Screening &amp; Referral Measure</a:t>
            </a:r>
            <a:endParaRPr lang="en-US" sz="2400" b="1" dirty="0">
              <a:latin typeface="Arial" panose="020B0604020202020204" pitchFamily="34" charset="0"/>
              <a:cs typeface="Arial" panose="020B0604020202020204" pitchFamily="34" charset="0"/>
            </a:endParaRPr>
          </a:p>
        </p:txBody>
      </p:sp>
      <p:sp>
        <p:nvSpPr>
          <p:cNvPr id="16" name="Text 14"/>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17" name="Text 15"/>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6">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777240" y="384048"/>
            <a:ext cx="8778240" cy="274320"/>
          </a:xfrm>
          <a:prstGeom prst="rect">
            <a:avLst/>
          </a:prstGeom>
          <a:noFill/>
          <a:ln/>
        </p:spPr>
        <p:txBody>
          <a:bodyPr wrap="square" lIns="0" tIns="0" rIns="0" bIns="0" rtlCol="0" anchor="ctr"/>
          <a:lstStyle/>
          <a:p>
            <a:pPr marL="0" indent="0" algn="l">
              <a:buNone/>
            </a:pPr>
            <a:endParaRPr lang="en-US" sz="1150" dirty="0"/>
          </a:p>
        </p:txBody>
      </p:sp>
      <p:sp>
        <p:nvSpPr>
          <p:cNvPr id="4" name="Text 2"/>
          <p:cNvSpPr/>
          <p:nvPr/>
        </p:nvSpPr>
        <p:spPr>
          <a:xfrm>
            <a:off x="777391" y="548104"/>
            <a:ext cx="10637215" cy="914400"/>
          </a:xfrm>
          <a:prstGeom prst="rect">
            <a:avLst/>
          </a:prstGeom>
          <a:noFill/>
          <a:ln>
            <a:solidFill>
              <a:schemeClr val="tx1"/>
            </a:solidFill>
          </a:ln>
        </p:spPr>
        <p:txBody>
          <a:bodyPr wrap="square" lIns="0" tIns="0" rIns="0" bIns="0" rtlCol="0" anchor="t"/>
          <a:lstStyle/>
          <a:p>
            <a:pPr marL="0" indent="0" algn="ctr">
              <a:lnSpc>
                <a:spcPct val="100000"/>
              </a:lnSpc>
              <a:buNone/>
            </a:pPr>
            <a:r>
              <a:rPr lang="en-US" sz="3000" b="1" dirty="0">
                <a:solidFill>
                  <a:srgbClr val="111418"/>
                </a:solidFill>
                <a:latin typeface="Arial" panose="020B0604020202020204" pitchFamily="34" charset="0"/>
                <a:ea typeface="Georgia" pitchFamily="34" charset="-122"/>
                <a:cs typeface="Arial" panose="020B0604020202020204" pitchFamily="34" charset="0"/>
              </a:rPr>
              <a:t>The Edinburgh Postnatal Depression Scale: </a:t>
            </a:r>
          </a:p>
          <a:p>
            <a:pPr marL="0" indent="0" algn="ctr">
              <a:lnSpc>
                <a:spcPct val="100000"/>
              </a:lnSpc>
              <a:buNone/>
            </a:pPr>
            <a:r>
              <a:rPr lang="en-US" sz="3000" b="1" dirty="0">
                <a:solidFill>
                  <a:srgbClr val="111418"/>
                </a:solidFill>
                <a:latin typeface="Arial" panose="020B0604020202020204" pitchFamily="34" charset="0"/>
                <a:ea typeface="Georgia" pitchFamily="34" charset="-122"/>
                <a:cs typeface="Arial" panose="020B0604020202020204" pitchFamily="34" charset="0"/>
              </a:rPr>
              <a:t>A HRSA-Approved Validated Scale</a:t>
            </a:r>
          </a:p>
        </p:txBody>
      </p:sp>
      <p:sp>
        <p:nvSpPr>
          <p:cNvPr id="5" name="Shape 3"/>
          <p:cNvSpPr/>
          <p:nvPr/>
        </p:nvSpPr>
        <p:spPr>
          <a:xfrm>
            <a:off x="777239" y="1874519"/>
            <a:ext cx="3345180" cy="1692769"/>
          </a:xfrm>
          <a:prstGeom prst="rect">
            <a:avLst/>
          </a:prstGeom>
          <a:solidFill>
            <a:schemeClr val="bg1">
              <a:lumMod val="95000"/>
            </a:schemeClr>
          </a:solidFill>
          <a:ln w="12700">
            <a:solidFill>
              <a:schemeClr val="bg1">
                <a:lumMod val="75000"/>
              </a:schemeClr>
            </a:solidFill>
            <a:prstDash val="solid"/>
          </a:ln>
          <a:effectLst>
            <a:outerShdw blurRad="114300" dist="38100" dir="5400000" algn="bl" rotWithShape="0">
              <a:srgbClr val="000000">
                <a:alpha val="10000"/>
              </a:srgbClr>
            </a:outerShdw>
          </a:effectLst>
        </p:spPr>
        <p:txBody>
          <a:bodyPr/>
          <a:lstStyle/>
          <a:p>
            <a:endParaRPr lang="en-US" dirty="0"/>
          </a:p>
        </p:txBody>
      </p:sp>
      <p:sp>
        <p:nvSpPr>
          <p:cNvPr id="7" name="Text 5"/>
          <p:cNvSpPr/>
          <p:nvPr/>
        </p:nvSpPr>
        <p:spPr>
          <a:xfrm>
            <a:off x="1005840" y="2331719"/>
            <a:ext cx="2788920" cy="859715"/>
          </a:xfrm>
          <a:prstGeom prst="rect">
            <a:avLst/>
          </a:prstGeom>
          <a:noFill/>
          <a:ln/>
        </p:spPr>
        <p:txBody>
          <a:bodyPr wrap="square" lIns="0" tIns="0" rIns="0" bIns="0" rtlCol="0" anchor="t"/>
          <a:lstStyle/>
          <a:p>
            <a:pPr marL="0" indent="0" algn="ctr">
              <a:lnSpc>
                <a:spcPct val="104000"/>
              </a:lnSpc>
              <a:buNone/>
            </a:pPr>
            <a:r>
              <a:rPr lang="en-US" b="1" dirty="0">
                <a:latin typeface="Arial" panose="020B0604020202020204" pitchFamily="34" charset="0"/>
                <a:ea typeface="Georgia" pitchFamily="34" charset="-122"/>
                <a:cs typeface="Arial" panose="020B0604020202020204" pitchFamily="34" charset="0"/>
              </a:rPr>
              <a:t>Literature Review
</a:t>
            </a:r>
            <a:r>
              <a:rPr lang="en-US" sz="1400" dirty="0">
                <a:latin typeface="Arial" panose="020B0604020202020204" pitchFamily="34" charset="0"/>
                <a:ea typeface="Calibri" pitchFamily="34" charset="-122"/>
                <a:cs typeface="Arial" panose="020B0604020202020204" pitchFamily="34" charset="0"/>
              </a:rPr>
              <a:t>HRSA partnered with an independent research institute.</a:t>
            </a:r>
            <a:endParaRPr lang="en-US" sz="1400" dirty="0">
              <a:latin typeface="Arial" panose="020B0604020202020204" pitchFamily="34" charset="0"/>
              <a:cs typeface="Arial" panose="020B0604020202020204" pitchFamily="34" charset="0"/>
            </a:endParaRPr>
          </a:p>
        </p:txBody>
      </p:sp>
      <p:sp>
        <p:nvSpPr>
          <p:cNvPr id="8" name="Shape 6"/>
          <p:cNvSpPr/>
          <p:nvPr/>
        </p:nvSpPr>
        <p:spPr>
          <a:xfrm>
            <a:off x="4069080" y="2354580"/>
            <a:ext cx="310896" cy="274320"/>
          </a:xfrm>
          <a:prstGeom prst="rightArrow">
            <a:avLst/>
          </a:prstGeom>
          <a:solidFill>
            <a:schemeClr val="accent3">
              <a:lumMod val="50000"/>
            </a:schemeClr>
          </a:solidFill>
          <a:ln/>
        </p:spPr>
        <p:txBody>
          <a:bodyPr/>
          <a:lstStyle/>
          <a:p>
            <a:endParaRPr lang="en-US" dirty="0"/>
          </a:p>
        </p:txBody>
      </p:sp>
      <p:sp>
        <p:nvSpPr>
          <p:cNvPr id="9" name="Shape 7"/>
          <p:cNvSpPr/>
          <p:nvPr/>
        </p:nvSpPr>
        <p:spPr>
          <a:xfrm>
            <a:off x="4396739" y="1883664"/>
            <a:ext cx="3368041" cy="1683624"/>
          </a:xfrm>
          <a:prstGeom prst="rect">
            <a:avLst/>
          </a:prstGeom>
          <a:solidFill>
            <a:schemeClr val="bg1">
              <a:lumMod val="95000"/>
            </a:schemeClr>
          </a:solidFill>
          <a:ln w="12700">
            <a:solidFill>
              <a:schemeClr val="bg1">
                <a:lumMod val="75000"/>
              </a:schemeClr>
            </a:solidFill>
            <a:prstDash val="solid"/>
          </a:ln>
          <a:effectLst>
            <a:outerShdw blurRad="114300" dist="38100" dir="5400000" algn="bl" rotWithShape="0">
              <a:srgbClr val="000000">
                <a:alpha val="10000"/>
              </a:srgbClr>
            </a:outerShdw>
          </a:effectLst>
        </p:spPr>
        <p:txBody>
          <a:bodyPr/>
          <a:lstStyle/>
          <a:p>
            <a:endParaRPr lang="en-US" dirty="0"/>
          </a:p>
        </p:txBody>
      </p:sp>
      <p:sp>
        <p:nvSpPr>
          <p:cNvPr id="11" name="Text 9"/>
          <p:cNvSpPr/>
          <p:nvPr/>
        </p:nvSpPr>
        <p:spPr>
          <a:xfrm>
            <a:off x="4663440" y="2331720"/>
            <a:ext cx="2788920" cy="667512"/>
          </a:xfrm>
          <a:prstGeom prst="rect">
            <a:avLst/>
          </a:prstGeom>
          <a:noFill/>
          <a:ln/>
        </p:spPr>
        <p:txBody>
          <a:bodyPr wrap="square" lIns="0" tIns="0" rIns="0" bIns="0" rtlCol="0" anchor="t"/>
          <a:lstStyle/>
          <a:p>
            <a:pPr marL="0" indent="0" algn="ctr">
              <a:lnSpc>
                <a:spcPct val="104000"/>
              </a:lnSpc>
              <a:buNone/>
            </a:pPr>
            <a:r>
              <a:rPr lang="en-US" b="1" dirty="0">
                <a:solidFill>
                  <a:srgbClr val="111418"/>
                </a:solidFill>
                <a:latin typeface="Arial" panose="020B0604020202020204" pitchFamily="34" charset="0"/>
                <a:ea typeface="Georgia" pitchFamily="34" charset="-122"/>
                <a:cs typeface="Arial" panose="020B0604020202020204" pitchFamily="34" charset="0"/>
              </a:rPr>
              <a:t>Environmental Scan
</a:t>
            </a:r>
            <a:r>
              <a:rPr lang="en-US" sz="1400" dirty="0">
                <a:latin typeface="Arial" panose="020B0604020202020204" pitchFamily="34" charset="0"/>
                <a:ea typeface="Calibri" pitchFamily="34" charset="-122"/>
                <a:cs typeface="Arial" panose="020B0604020202020204" pitchFamily="34" charset="0"/>
              </a:rPr>
              <a:t>Identified current validated tools for depression and anxiety.</a:t>
            </a:r>
            <a:endParaRPr lang="en-US" sz="1400" dirty="0">
              <a:latin typeface="Arial" panose="020B0604020202020204" pitchFamily="34" charset="0"/>
              <a:cs typeface="Arial" panose="020B0604020202020204" pitchFamily="34" charset="0"/>
            </a:endParaRPr>
          </a:p>
        </p:txBody>
      </p:sp>
      <p:sp>
        <p:nvSpPr>
          <p:cNvPr id="12" name="Shape 10"/>
          <p:cNvSpPr/>
          <p:nvPr/>
        </p:nvSpPr>
        <p:spPr>
          <a:xfrm>
            <a:off x="7726680" y="2354580"/>
            <a:ext cx="310896" cy="274320"/>
          </a:xfrm>
          <a:prstGeom prst="rightArrow">
            <a:avLst/>
          </a:prstGeom>
          <a:solidFill>
            <a:schemeClr val="accent3">
              <a:lumMod val="50000"/>
            </a:schemeClr>
          </a:solidFill>
          <a:ln/>
        </p:spPr>
        <p:txBody>
          <a:bodyPr/>
          <a:lstStyle/>
          <a:p>
            <a:endParaRPr lang="en-US" dirty="0"/>
          </a:p>
        </p:txBody>
      </p:sp>
      <p:sp>
        <p:nvSpPr>
          <p:cNvPr id="13" name="Shape 11"/>
          <p:cNvSpPr/>
          <p:nvPr/>
        </p:nvSpPr>
        <p:spPr>
          <a:xfrm>
            <a:off x="8092439" y="1874520"/>
            <a:ext cx="3345180" cy="1692768"/>
          </a:xfrm>
          <a:prstGeom prst="rect">
            <a:avLst/>
          </a:prstGeom>
          <a:solidFill>
            <a:schemeClr val="bg1">
              <a:lumMod val="95000"/>
            </a:schemeClr>
          </a:solidFill>
          <a:ln w="12700">
            <a:solidFill>
              <a:schemeClr val="bg1">
                <a:lumMod val="75000"/>
              </a:schemeClr>
            </a:solidFill>
            <a:prstDash val="solid"/>
          </a:ln>
          <a:effectLst>
            <a:outerShdw blurRad="114300" dist="38100" dir="5400000" algn="bl" rotWithShape="0">
              <a:srgbClr val="000000">
                <a:alpha val="10000"/>
              </a:srgbClr>
            </a:outerShdw>
          </a:effectLst>
        </p:spPr>
        <p:txBody>
          <a:bodyPr/>
          <a:lstStyle/>
          <a:p>
            <a:endParaRPr lang="en-US" dirty="0"/>
          </a:p>
        </p:txBody>
      </p:sp>
      <p:sp>
        <p:nvSpPr>
          <p:cNvPr id="15" name="Text 13"/>
          <p:cNvSpPr/>
          <p:nvPr/>
        </p:nvSpPr>
        <p:spPr>
          <a:xfrm>
            <a:off x="8321040" y="2331720"/>
            <a:ext cx="2788920" cy="667512"/>
          </a:xfrm>
          <a:prstGeom prst="rect">
            <a:avLst/>
          </a:prstGeom>
          <a:noFill/>
          <a:ln/>
        </p:spPr>
        <p:txBody>
          <a:bodyPr wrap="square" lIns="0" tIns="0" rIns="0" bIns="0" rtlCol="0" anchor="t"/>
          <a:lstStyle/>
          <a:p>
            <a:pPr marL="0" indent="0" algn="ctr">
              <a:lnSpc>
                <a:spcPct val="104000"/>
              </a:lnSpc>
              <a:buNone/>
            </a:pPr>
            <a:r>
              <a:rPr lang="en-US" b="1" dirty="0">
                <a:solidFill>
                  <a:srgbClr val="111418"/>
                </a:solidFill>
                <a:latin typeface="Arial" panose="020B0604020202020204" pitchFamily="34" charset="0"/>
                <a:ea typeface="Georgia" pitchFamily="34" charset="-122"/>
                <a:cs typeface="Arial" panose="020B0604020202020204" pitchFamily="34" charset="0"/>
              </a:rPr>
              <a:t>Validated Tools List
</a:t>
            </a:r>
            <a:r>
              <a:rPr lang="en-US" sz="1400" dirty="0">
                <a:latin typeface="Arial" panose="020B0604020202020204" pitchFamily="34" charset="0"/>
                <a:ea typeface="Calibri" pitchFamily="34" charset="-122"/>
                <a:cs typeface="Arial" panose="020B0604020202020204" pitchFamily="34" charset="0"/>
              </a:rPr>
              <a:t>The Edinburgh was included for both depression and anxiety.</a:t>
            </a:r>
            <a:endParaRPr lang="en-US" dirty="0">
              <a:latin typeface="Arial" panose="020B0604020202020204" pitchFamily="34" charset="0"/>
              <a:cs typeface="Arial" panose="020B0604020202020204" pitchFamily="34" charset="0"/>
            </a:endParaRPr>
          </a:p>
        </p:txBody>
      </p:sp>
      <p:sp>
        <p:nvSpPr>
          <p:cNvPr id="16" name="Shape 14"/>
          <p:cNvSpPr/>
          <p:nvPr/>
        </p:nvSpPr>
        <p:spPr>
          <a:xfrm>
            <a:off x="777392" y="3813048"/>
            <a:ext cx="10637215" cy="2181352"/>
          </a:xfrm>
          <a:prstGeom prst="rect">
            <a:avLst/>
          </a:prstGeom>
          <a:solidFill>
            <a:schemeClr val="accent2">
              <a:lumMod val="20000"/>
              <a:lumOff val="80000"/>
            </a:schemeClr>
          </a:solidFill>
          <a:ln/>
        </p:spPr>
        <p:txBody>
          <a:bodyPr/>
          <a:lstStyle/>
          <a:p>
            <a:endParaRPr lang="en-US" dirty="0"/>
          </a:p>
        </p:txBody>
      </p:sp>
      <p:sp>
        <p:nvSpPr>
          <p:cNvPr id="17" name="Text 15"/>
          <p:cNvSpPr/>
          <p:nvPr/>
        </p:nvSpPr>
        <p:spPr>
          <a:xfrm>
            <a:off x="1204265" y="4338376"/>
            <a:ext cx="9905695" cy="1353312"/>
          </a:xfrm>
          <a:prstGeom prst="rect">
            <a:avLst/>
          </a:prstGeom>
          <a:noFill/>
          <a:ln/>
        </p:spPr>
        <p:txBody>
          <a:bodyPr wrap="square" lIns="0" tIns="0" rIns="0" bIns="0" rtlCol="0" anchor="ctr"/>
          <a:lstStyle/>
          <a:p>
            <a:pPr marL="0" indent="0" algn="ctr">
              <a:lnSpc>
                <a:spcPct val="108000"/>
              </a:lnSpc>
              <a:buNone/>
            </a:pPr>
            <a:r>
              <a:rPr lang="en-US" sz="1700" b="1" dirty="0">
                <a:solidFill>
                  <a:srgbClr val="111418"/>
                </a:solidFill>
                <a:latin typeface="Arial" panose="020B0604020202020204" pitchFamily="34" charset="0"/>
                <a:ea typeface="Georgia" pitchFamily="34" charset="-122"/>
                <a:cs typeface="Arial" panose="020B0604020202020204" pitchFamily="34" charset="0"/>
              </a:rPr>
              <a:t>Illinois will continue using the Edinburgh — it meets the need to screen for depression and already contains questions that screen for anxiety.</a:t>
            </a:r>
            <a:r>
              <a:rPr kumimoji="0" lang="en-US" sz="17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a:t>
            </a:r>
            <a:endParaRPr kumimoji="0" lang="en-US" sz="17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sym typeface="Wingdings" panose="05000000000000000000" pitchFamily="2" charset="2"/>
            </a:endParaRPr>
          </a:p>
          <a:p>
            <a:pPr marL="0" indent="0" algn="ctr">
              <a:lnSpc>
                <a:spcPct val="108000"/>
              </a:lnSpc>
              <a:buNone/>
            </a:pPr>
            <a:endParaRPr kumimoji="0" lang="en-US" sz="17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endParaRPr>
          </a:p>
          <a:p>
            <a:pPr marL="0" indent="0" algn="ctr">
              <a:lnSpc>
                <a:spcPct val="108000"/>
              </a:lnSpc>
              <a:buNone/>
            </a:pPr>
            <a:r>
              <a:rPr kumimoji="0" lang="en-US" sz="1700" b="1" i="1" u="none" strike="noStrike" kern="1200" cap="none" spc="0" normalizeH="0" baseline="0" noProof="0" dirty="0">
                <a:ln>
                  <a:noFill/>
                </a:ln>
                <a:solidFill>
                  <a:srgbClr val="0070C0"/>
                </a:solidFill>
                <a:effectLst/>
                <a:uLnTx/>
                <a:uFillTx/>
                <a:latin typeface="Arial" panose="020B0604020202020204" pitchFamily="34" charset="0"/>
                <a:ea typeface="Calibri" pitchFamily="34" charset="-122"/>
                <a:cs typeface="Arial" panose="020B0604020202020204" pitchFamily="34" charset="0"/>
              </a:rPr>
              <a:t>Questions 3, 4, and 5 already address anxiety</a:t>
            </a:r>
            <a:r>
              <a:rPr kumimoji="0" lang="en-US" sz="1700" b="1" i="1"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a:t>
            </a:r>
            <a:endParaRPr lang="en-US" sz="1700" b="1" i="1" dirty="0">
              <a:latin typeface="Arial" panose="020B0604020202020204" pitchFamily="34" charset="0"/>
              <a:cs typeface="Arial" panose="020B0604020202020204" pitchFamily="34" charset="0"/>
            </a:endParaRPr>
          </a:p>
        </p:txBody>
      </p:sp>
      <p:sp>
        <p:nvSpPr>
          <p:cNvPr id="20" name="Text 18"/>
          <p:cNvSpPr/>
          <p:nvPr/>
        </p:nvSpPr>
        <p:spPr>
          <a:xfrm>
            <a:off x="4396739" y="4946904"/>
            <a:ext cx="6339535" cy="1371600"/>
          </a:xfrm>
          <a:prstGeom prst="rect">
            <a:avLst/>
          </a:prstGeom>
          <a:noFill/>
          <a:ln/>
        </p:spPr>
        <p:txBody>
          <a:bodyPr wrap="square" lIns="0" tIns="0" rIns="0" bIns="0" rtlCol="0" anchor="ctr"/>
          <a:lstStyle/>
          <a:p>
            <a:pPr marL="0" indent="0">
              <a:lnSpc>
                <a:spcPct val="110000"/>
              </a:lnSpc>
              <a:buNone/>
            </a:pPr>
            <a:r>
              <a:rPr lang="en-US" sz="1700" b="1" dirty="0">
                <a:solidFill>
                  <a:srgbClr val="FFFFFF"/>
                </a:solidFill>
                <a:latin typeface="Calibri" pitchFamily="34" charset="0"/>
                <a:ea typeface="Calibri" pitchFamily="34" charset="-122"/>
                <a:cs typeface="Calibri" pitchFamily="34" charset="-120"/>
              </a:rPr>
              <a:t>
</a:t>
            </a:r>
            <a:endParaRPr lang="en-US" sz="1700" dirty="0"/>
          </a:p>
        </p:txBody>
      </p:sp>
      <p:sp>
        <p:nvSpPr>
          <p:cNvPr id="21" name="Text 19"/>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22" name="Text 20"/>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bg>
      <p:bgPr>
        <a:solidFill>
          <a:schemeClr val="bg1"/>
        </a:solidFill>
        <a:effectLst/>
      </p:bgPr>
    </p:bg>
    <p:spTree>
      <p:nvGrpSpPr>
        <p:cNvPr id="1" name=""/>
        <p:cNvGrpSpPr/>
        <p:nvPr/>
      </p:nvGrpSpPr>
      <p:grpSpPr>
        <a:xfrm>
          <a:off x="0" y="0"/>
          <a:ext cx="0" cy="0"/>
          <a:chOff x="0" y="0"/>
          <a:chExt cx="0" cy="0"/>
        </a:xfrm>
      </p:grpSpPr>
      <p:sp>
        <p:nvSpPr>
          <p:cNvPr id="4" name="Text 2"/>
          <p:cNvSpPr/>
          <p:nvPr/>
        </p:nvSpPr>
        <p:spPr>
          <a:xfrm>
            <a:off x="536313" y="686252"/>
            <a:ext cx="11119374" cy="1688195"/>
          </a:xfrm>
          <a:prstGeom prst="rect">
            <a:avLst/>
          </a:prstGeom>
          <a:solidFill>
            <a:schemeClr val="accent2">
              <a:lumMod val="20000"/>
              <a:lumOff val="80000"/>
            </a:schemeClr>
          </a:solidFill>
          <a:ln>
            <a:solidFill>
              <a:schemeClr val="tx1"/>
            </a:solidFill>
          </a:ln>
        </p:spPr>
        <p:txBody>
          <a:bodyPr wrap="square" lIns="0" tIns="0" rIns="0" bIns="0" rtlCol="0" anchor="t"/>
          <a:lstStyle/>
          <a:p>
            <a:pPr marL="0" indent="0" algn="ctr">
              <a:lnSpc>
                <a:spcPct val="100000"/>
              </a:lnSpc>
              <a:buNone/>
            </a:pPr>
            <a:endParaRPr lang="en-US" sz="3000" b="1" dirty="0">
              <a:solidFill>
                <a:srgbClr val="111418"/>
              </a:solidFill>
              <a:latin typeface="Arial" panose="020B0604020202020204" pitchFamily="34" charset="0"/>
              <a:ea typeface="Georgia" pitchFamily="34" charset="-122"/>
              <a:cs typeface="Arial" panose="020B0604020202020204" pitchFamily="34" charset="0"/>
            </a:endParaRPr>
          </a:p>
          <a:p>
            <a:pPr marL="0" indent="0" algn="ctr">
              <a:lnSpc>
                <a:spcPct val="100000"/>
              </a:lnSpc>
              <a:buNone/>
            </a:pPr>
            <a:r>
              <a:rPr lang="en-US" sz="3000" b="1" i="1" dirty="0">
                <a:solidFill>
                  <a:srgbClr val="111418"/>
                </a:solidFill>
                <a:latin typeface="Arial" panose="020B0604020202020204" pitchFamily="34" charset="0"/>
                <a:ea typeface="Georgia" pitchFamily="34" charset="-122"/>
                <a:cs typeface="Arial" panose="020B0604020202020204" pitchFamily="34" charset="0"/>
              </a:rPr>
              <a:t>SAME</a:t>
            </a:r>
            <a:r>
              <a:rPr lang="en-US" sz="3000" b="1" dirty="0">
                <a:solidFill>
                  <a:srgbClr val="111418"/>
                </a:solidFill>
                <a:latin typeface="Arial" panose="020B0604020202020204" pitchFamily="34" charset="0"/>
                <a:ea typeface="Georgia" pitchFamily="34" charset="-122"/>
                <a:cs typeface="Arial" panose="020B0604020202020204" pitchFamily="34" charset="0"/>
              </a:rPr>
              <a:t> Tool</a:t>
            </a:r>
            <a:r>
              <a:rPr lang="en-US" sz="3000" b="1" dirty="0">
                <a:solidFill>
                  <a:srgbClr val="111418"/>
                </a:solidFill>
                <a:latin typeface="Arial" panose="020B0604020202020204" pitchFamily="34" charset="0"/>
                <a:ea typeface="Georgia" pitchFamily="34" charset="-122"/>
                <a:cs typeface="Arial" panose="020B0604020202020204" pitchFamily="34" charset="0"/>
                <a:sym typeface="Wingdings" panose="05000000000000000000" pitchFamily="2" charset="2"/>
              </a:rPr>
              <a:t> </a:t>
            </a:r>
          </a:p>
          <a:p>
            <a:pPr marL="0" indent="0" algn="ctr">
              <a:lnSpc>
                <a:spcPct val="100000"/>
              </a:lnSpc>
              <a:buNone/>
            </a:pPr>
            <a:r>
              <a:rPr lang="en-US" sz="3000" b="1" dirty="0">
                <a:solidFill>
                  <a:srgbClr val="111418"/>
                </a:solidFill>
                <a:latin typeface="Arial" panose="020B0604020202020204" pitchFamily="34" charset="0"/>
                <a:ea typeface="Georgia" pitchFamily="34" charset="-122"/>
                <a:cs typeface="Arial" panose="020B0604020202020204" pitchFamily="34" charset="0"/>
              </a:rPr>
              <a:t>Additional Scoring and Potential Referrals for Anxiety</a:t>
            </a:r>
            <a:endParaRPr lang="en-US" sz="3000" dirty="0">
              <a:latin typeface="Arial" panose="020B0604020202020204" pitchFamily="34" charset="0"/>
              <a:cs typeface="Arial" panose="020B0604020202020204" pitchFamily="34" charset="0"/>
            </a:endParaRPr>
          </a:p>
        </p:txBody>
      </p:sp>
      <p:sp>
        <p:nvSpPr>
          <p:cNvPr id="6" name="Shape 4"/>
          <p:cNvSpPr/>
          <p:nvPr/>
        </p:nvSpPr>
        <p:spPr>
          <a:xfrm>
            <a:off x="536313" y="3104681"/>
            <a:ext cx="5316517" cy="2582016"/>
          </a:xfrm>
          <a:prstGeom prst="rect">
            <a:avLst/>
          </a:prstGeom>
          <a:solidFill>
            <a:schemeClr val="bg1">
              <a:lumMod val="95000"/>
            </a:schemeClr>
          </a:solidFill>
          <a:ln w="12700">
            <a:solidFill>
              <a:schemeClr val="tx1"/>
            </a:solidFill>
            <a:prstDash val="solid"/>
          </a:ln>
          <a:effectLst>
            <a:outerShdw blurRad="114300" dist="38100" dir="5400000" algn="bl" rotWithShape="0">
              <a:srgbClr val="000000">
                <a:alpha val="10000"/>
              </a:srgbClr>
            </a:outerShdw>
          </a:effectLst>
        </p:spPr>
        <p:txBody>
          <a:bodyPr/>
          <a:lstStyle/>
          <a:p>
            <a:pPr algn="ctr"/>
            <a:endParaRPr lang="en-US" dirty="0"/>
          </a:p>
        </p:txBody>
      </p:sp>
      <p:sp>
        <p:nvSpPr>
          <p:cNvPr id="7" name="Text 5"/>
          <p:cNvSpPr/>
          <p:nvPr/>
        </p:nvSpPr>
        <p:spPr>
          <a:xfrm>
            <a:off x="1924722" y="3429000"/>
            <a:ext cx="2252831" cy="467505"/>
          </a:xfrm>
          <a:prstGeom prst="rect">
            <a:avLst/>
          </a:prstGeom>
          <a:noFill/>
          <a:ln/>
        </p:spPr>
        <p:txBody>
          <a:bodyPr wrap="square" lIns="0" tIns="0" rIns="0" bIns="0" rtlCol="0" anchor="ctr"/>
          <a:lstStyle/>
          <a:p>
            <a:pPr marL="0" indent="0" algn="ctr">
              <a:buNone/>
            </a:pPr>
            <a:r>
              <a:rPr lang="en-US" sz="2400" b="1" kern="0" spc="200" dirty="0">
                <a:solidFill>
                  <a:srgbClr val="0070C0"/>
                </a:solidFill>
                <a:latin typeface="Arial" panose="020B0604020202020204" pitchFamily="34" charset="0"/>
                <a:ea typeface="Calibri" pitchFamily="34" charset="-122"/>
                <a:cs typeface="Arial" panose="020B0604020202020204" pitchFamily="34" charset="0"/>
              </a:rPr>
              <a:t>UNCHANGED</a:t>
            </a:r>
            <a:endParaRPr lang="en-US" sz="2400" dirty="0">
              <a:solidFill>
                <a:srgbClr val="0070C0"/>
              </a:solidFill>
              <a:latin typeface="Arial" panose="020B0604020202020204" pitchFamily="34" charset="0"/>
              <a:cs typeface="Arial" panose="020B0604020202020204" pitchFamily="34" charset="0"/>
            </a:endParaRPr>
          </a:p>
        </p:txBody>
      </p:sp>
      <p:sp>
        <p:nvSpPr>
          <p:cNvPr id="8" name="Text 6"/>
          <p:cNvSpPr/>
          <p:nvPr/>
        </p:nvSpPr>
        <p:spPr>
          <a:xfrm>
            <a:off x="622821" y="4035368"/>
            <a:ext cx="5143500" cy="1076706"/>
          </a:xfrm>
          <a:prstGeom prst="rect">
            <a:avLst/>
          </a:prstGeom>
          <a:noFill/>
          <a:ln/>
        </p:spPr>
        <p:txBody>
          <a:bodyPr wrap="square" lIns="0" tIns="0" rIns="0" bIns="0" rtlCol="0" anchor="t"/>
          <a:lstStyle/>
          <a:p>
            <a:pPr marL="0" indent="0" algn="ctr">
              <a:lnSpc>
                <a:spcPct val="105000"/>
              </a:lnSpc>
              <a:buNone/>
            </a:pPr>
            <a:r>
              <a:rPr lang="en-US" sz="2000" b="1" dirty="0">
                <a:solidFill>
                  <a:srgbClr val="111418"/>
                </a:solidFill>
                <a:latin typeface="Georgia" pitchFamily="34" charset="0"/>
                <a:ea typeface="Georgia" pitchFamily="34" charset="-122"/>
                <a:cs typeface="Georgia" pitchFamily="34" charset="-120"/>
              </a:rPr>
              <a:t>DEPRESSION SCORE</a:t>
            </a:r>
          </a:p>
          <a:p>
            <a:pPr marL="0" indent="0" algn="ctr">
              <a:lnSpc>
                <a:spcPct val="105000"/>
              </a:lnSpc>
              <a:buNone/>
            </a:pPr>
            <a:endParaRPr lang="en-US" b="1" dirty="0">
              <a:latin typeface="Arial" panose="020B0604020202020204" pitchFamily="34" charset="0"/>
              <a:ea typeface="Calibri" pitchFamily="34" charset="-122"/>
              <a:cs typeface="Arial" panose="020B0604020202020204" pitchFamily="34" charset="0"/>
            </a:endParaRPr>
          </a:p>
          <a:p>
            <a:pPr marL="0" indent="0" algn="ctr">
              <a:lnSpc>
                <a:spcPct val="105000"/>
              </a:lnSpc>
              <a:buNone/>
            </a:pPr>
            <a:r>
              <a:rPr lang="en-US" b="1" dirty="0">
                <a:latin typeface="Georgia" panose="02040502050405020303" pitchFamily="18" charset="0"/>
                <a:ea typeface="Calibri" pitchFamily="34" charset="-122"/>
                <a:cs typeface="Arial" panose="020B0604020202020204" pitchFamily="34" charset="0"/>
              </a:rPr>
              <a:t>The total score of all 10 questions determines if referral for depression is needed.  </a:t>
            </a:r>
            <a:endParaRPr lang="en-US" sz="2800" dirty="0">
              <a:latin typeface="Georgia" panose="02040502050405020303" pitchFamily="18" charset="0"/>
              <a:cs typeface="Arial" panose="020B0604020202020204" pitchFamily="34" charset="0"/>
            </a:endParaRPr>
          </a:p>
        </p:txBody>
      </p:sp>
      <p:sp>
        <p:nvSpPr>
          <p:cNvPr id="9" name="Shape 7"/>
          <p:cNvSpPr/>
          <p:nvPr/>
        </p:nvSpPr>
        <p:spPr>
          <a:xfrm>
            <a:off x="6383992" y="3088550"/>
            <a:ext cx="5271695" cy="2582016"/>
          </a:xfrm>
          <a:prstGeom prst="rect">
            <a:avLst/>
          </a:prstGeom>
          <a:solidFill>
            <a:srgbClr val="00B050"/>
          </a:solidFill>
          <a:ln>
            <a:solidFill>
              <a:schemeClr val="tx1"/>
            </a:solidFill>
          </a:ln>
          <a:effectLst>
            <a:outerShdw blurRad="114300" dist="38100" dir="5400000" algn="bl" rotWithShape="0">
              <a:srgbClr val="000000">
                <a:alpha val="16000"/>
              </a:srgbClr>
            </a:outerShdw>
          </a:effectLst>
        </p:spPr>
        <p:txBody>
          <a:bodyPr/>
          <a:lstStyle/>
          <a:p>
            <a:endParaRPr lang="en-US" dirty="0"/>
          </a:p>
        </p:txBody>
      </p:sp>
      <p:sp>
        <p:nvSpPr>
          <p:cNvPr id="10" name="Text 8"/>
          <p:cNvSpPr/>
          <p:nvPr/>
        </p:nvSpPr>
        <p:spPr>
          <a:xfrm>
            <a:off x="8184552" y="3525592"/>
            <a:ext cx="1234440" cy="274320"/>
          </a:xfrm>
          <a:prstGeom prst="rect">
            <a:avLst/>
          </a:prstGeom>
          <a:noFill/>
          <a:ln/>
        </p:spPr>
        <p:txBody>
          <a:bodyPr wrap="square" lIns="0" tIns="0" rIns="0" bIns="0" rtlCol="0" anchor="ctr"/>
          <a:lstStyle/>
          <a:p>
            <a:pPr marL="0" indent="0" algn="ctr">
              <a:buNone/>
            </a:pPr>
            <a:r>
              <a:rPr lang="en-US" sz="2800" b="1" kern="0" spc="200" dirty="0">
                <a:solidFill>
                  <a:srgbClr val="FFFF00"/>
                </a:solidFill>
                <a:latin typeface="Arial" panose="020B0604020202020204" pitchFamily="34" charset="0"/>
                <a:ea typeface="Calibri" pitchFamily="34" charset="-122"/>
                <a:cs typeface="Arial" panose="020B0604020202020204" pitchFamily="34" charset="0"/>
              </a:rPr>
              <a:t>NEW</a:t>
            </a:r>
            <a:endParaRPr lang="en-US" sz="2800" dirty="0">
              <a:solidFill>
                <a:srgbClr val="FFFF00"/>
              </a:solidFill>
              <a:latin typeface="Arial" panose="020B0604020202020204" pitchFamily="34" charset="0"/>
              <a:cs typeface="Arial" panose="020B0604020202020204" pitchFamily="34" charset="0"/>
            </a:endParaRPr>
          </a:p>
        </p:txBody>
      </p:sp>
      <p:sp>
        <p:nvSpPr>
          <p:cNvPr id="11" name="Text 9"/>
          <p:cNvSpPr/>
          <p:nvPr/>
        </p:nvSpPr>
        <p:spPr>
          <a:xfrm>
            <a:off x="6568135" y="3705041"/>
            <a:ext cx="4846320" cy="868680"/>
          </a:xfrm>
          <a:prstGeom prst="rect">
            <a:avLst/>
          </a:prstGeom>
          <a:noFill/>
          <a:ln/>
        </p:spPr>
        <p:txBody>
          <a:bodyPr wrap="square" lIns="0" tIns="0" rIns="0" bIns="0" rtlCol="0" anchor="t"/>
          <a:lstStyle/>
          <a:p>
            <a:pPr marL="0" indent="0" algn="ctr">
              <a:lnSpc>
                <a:spcPct val="105000"/>
              </a:lnSpc>
              <a:buNone/>
            </a:pPr>
            <a:endParaRPr lang="en-US" sz="1800" b="1" dirty="0">
              <a:latin typeface="Georgia" pitchFamily="34" charset="0"/>
              <a:ea typeface="Georgia" pitchFamily="34" charset="-122"/>
              <a:cs typeface="Georgia" pitchFamily="34" charset="-120"/>
            </a:endParaRPr>
          </a:p>
          <a:p>
            <a:pPr marL="0" indent="0" algn="ctr">
              <a:lnSpc>
                <a:spcPct val="105000"/>
              </a:lnSpc>
              <a:buNone/>
            </a:pPr>
            <a:r>
              <a:rPr lang="en-US" sz="2000" b="1" dirty="0">
                <a:latin typeface="Georgia" pitchFamily="34" charset="0"/>
                <a:ea typeface="Georgia" pitchFamily="34" charset="-122"/>
                <a:cs typeface="Georgia" pitchFamily="34" charset="-120"/>
              </a:rPr>
              <a:t>ANXIETY SUBSCALE SCORE</a:t>
            </a:r>
          </a:p>
          <a:p>
            <a:pPr marL="0" indent="0" algn="ctr">
              <a:lnSpc>
                <a:spcPct val="105000"/>
              </a:lnSpc>
              <a:buNone/>
            </a:pPr>
            <a:r>
              <a:rPr lang="en-US" sz="1800" b="1" dirty="0">
                <a:latin typeface="Georgia" pitchFamily="34" charset="0"/>
                <a:ea typeface="Georgia" pitchFamily="34" charset="-122"/>
                <a:cs typeface="Georgia" pitchFamily="34" charset="-120"/>
              </a:rPr>
              <a:t>
The total score of questions 3, 4, and 5 determines if referral for anxiety is needed.  </a:t>
            </a:r>
            <a:endParaRPr lang="en-US" sz="2400" b="1" dirty="0">
              <a:latin typeface="Arial" panose="020B0604020202020204" pitchFamily="34" charset="0"/>
              <a:cs typeface="Arial" panose="020B0604020202020204" pitchFamily="34" charset="0"/>
            </a:endParaRPr>
          </a:p>
        </p:txBody>
      </p:sp>
      <p:sp>
        <p:nvSpPr>
          <p:cNvPr id="15" name="Text 12"/>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16" name="Text 13"/>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bg>
      <p:bgPr>
        <a:solidFill>
          <a:srgbClr val="F5F6F7"/>
        </a:solidFill>
        <a:effectLst/>
      </p:bgPr>
    </p:bg>
    <p:spTree>
      <p:nvGrpSpPr>
        <p:cNvPr id="1" name=""/>
        <p:cNvGrpSpPr/>
        <p:nvPr/>
      </p:nvGrpSpPr>
      <p:grpSpPr>
        <a:xfrm>
          <a:off x="0" y="0"/>
          <a:ext cx="0" cy="0"/>
          <a:chOff x="0" y="0"/>
          <a:chExt cx="0" cy="0"/>
        </a:xfrm>
      </p:grpSpPr>
      <p:sp>
        <p:nvSpPr>
          <p:cNvPr id="4" name="Text 2"/>
          <p:cNvSpPr/>
          <p:nvPr/>
        </p:nvSpPr>
        <p:spPr>
          <a:xfrm>
            <a:off x="0" y="668409"/>
            <a:ext cx="12192000" cy="928548"/>
          </a:xfrm>
          <a:prstGeom prst="rect">
            <a:avLst/>
          </a:prstGeom>
          <a:noFill/>
          <a:ln>
            <a:solidFill>
              <a:schemeClr val="tx1"/>
            </a:solidFill>
          </a:ln>
        </p:spPr>
        <p:txBody>
          <a:bodyPr wrap="square" lIns="0" tIns="0" rIns="0" bIns="0" rtlCol="0" anchor="t"/>
          <a:lstStyle/>
          <a:p>
            <a:pPr marL="0" indent="0" algn="ctr">
              <a:lnSpc>
                <a:spcPct val="100000"/>
              </a:lnSpc>
              <a:buNone/>
            </a:pPr>
            <a:r>
              <a:rPr lang="en-US" sz="2800" b="1" dirty="0">
                <a:solidFill>
                  <a:srgbClr val="111418"/>
                </a:solidFill>
                <a:latin typeface="Arial" panose="020B0604020202020204" pitchFamily="34" charset="0"/>
                <a:ea typeface="Georgia" pitchFamily="34" charset="-122"/>
                <a:cs typeface="Arial" panose="020B0604020202020204" pitchFamily="34" charset="0"/>
              </a:rPr>
              <a:t>Questions 3, 4, and 5:  Classified as the</a:t>
            </a:r>
          </a:p>
          <a:p>
            <a:pPr marL="0" indent="0" algn="ctr">
              <a:lnSpc>
                <a:spcPct val="100000"/>
              </a:lnSpc>
              <a:buNone/>
            </a:pPr>
            <a:r>
              <a:rPr lang="en-US" sz="2800" b="1" dirty="0">
                <a:solidFill>
                  <a:srgbClr val="111418"/>
                </a:solidFill>
                <a:latin typeface="Arial" panose="020B0604020202020204" pitchFamily="34" charset="0"/>
                <a:ea typeface="Georgia" pitchFamily="34" charset="-122"/>
                <a:cs typeface="Arial" panose="020B0604020202020204" pitchFamily="34" charset="0"/>
              </a:rPr>
              <a:t>“Anxiety Subscale” of the Edinburgh Postnatal Scale</a:t>
            </a:r>
          </a:p>
          <a:p>
            <a:pPr marL="0" indent="0" algn="ctr">
              <a:lnSpc>
                <a:spcPct val="100000"/>
              </a:lnSpc>
              <a:buNone/>
            </a:pPr>
            <a:endParaRPr lang="en-US" sz="3000" b="1" dirty="0">
              <a:solidFill>
                <a:srgbClr val="111418"/>
              </a:solidFill>
              <a:latin typeface="Georgia" pitchFamily="34" charset="0"/>
              <a:ea typeface="Georgia" pitchFamily="34" charset="-122"/>
              <a:cs typeface="Georgia" pitchFamily="34" charset="-120"/>
            </a:endParaRPr>
          </a:p>
          <a:p>
            <a:pPr marL="0" indent="0" algn="l">
              <a:lnSpc>
                <a:spcPct val="100000"/>
              </a:lnSpc>
              <a:buNone/>
            </a:pPr>
            <a:endParaRPr lang="en-US" sz="3000" dirty="0"/>
          </a:p>
        </p:txBody>
      </p:sp>
      <p:sp>
        <p:nvSpPr>
          <p:cNvPr id="5" name="Text 3"/>
          <p:cNvSpPr/>
          <p:nvPr/>
        </p:nvSpPr>
        <p:spPr>
          <a:xfrm>
            <a:off x="777240" y="1874520"/>
            <a:ext cx="4572000" cy="274320"/>
          </a:xfrm>
          <a:prstGeom prst="rect">
            <a:avLst/>
          </a:prstGeom>
          <a:noFill/>
          <a:ln/>
        </p:spPr>
        <p:txBody>
          <a:bodyPr wrap="square" lIns="0" tIns="0" rIns="0" bIns="0" rtlCol="0" anchor="ctr"/>
          <a:lstStyle/>
          <a:p>
            <a:pPr marL="0" indent="0">
              <a:buNone/>
            </a:pPr>
            <a:endParaRPr lang="en-US" sz="1100" dirty="0"/>
          </a:p>
        </p:txBody>
      </p:sp>
      <p:sp>
        <p:nvSpPr>
          <p:cNvPr id="8" name="Text 6"/>
          <p:cNvSpPr/>
          <p:nvPr/>
        </p:nvSpPr>
        <p:spPr>
          <a:xfrm>
            <a:off x="2240280" y="2240280"/>
            <a:ext cx="2926080" cy="914400"/>
          </a:xfrm>
          <a:prstGeom prst="rect">
            <a:avLst/>
          </a:prstGeom>
          <a:noFill/>
          <a:ln/>
        </p:spPr>
        <p:txBody>
          <a:bodyPr wrap="square" lIns="0" tIns="0" rIns="0" bIns="0" rtlCol="0" anchor="ctr"/>
          <a:lstStyle/>
          <a:p>
            <a:pPr marL="0" indent="0">
              <a:buNone/>
            </a:pPr>
            <a:endParaRPr lang="en-US" sz="1400" dirty="0"/>
          </a:p>
        </p:txBody>
      </p:sp>
      <p:sp>
        <p:nvSpPr>
          <p:cNvPr id="15" name="Shape 13"/>
          <p:cNvSpPr/>
          <p:nvPr/>
        </p:nvSpPr>
        <p:spPr>
          <a:xfrm>
            <a:off x="3272714" y="4468451"/>
            <a:ext cx="5646573" cy="1733706"/>
          </a:xfrm>
          <a:prstGeom prst="rect">
            <a:avLst/>
          </a:prstGeom>
          <a:solidFill>
            <a:schemeClr val="accent2">
              <a:lumMod val="20000"/>
              <a:lumOff val="80000"/>
            </a:schemeClr>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17" name="Text 15"/>
          <p:cNvSpPr/>
          <p:nvPr/>
        </p:nvSpPr>
        <p:spPr>
          <a:xfrm>
            <a:off x="3776833" y="5025193"/>
            <a:ext cx="4739335" cy="1119488"/>
          </a:xfrm>
          <a:prstGeom prst="rect">
            <a:avLst/>
          </a:prstGeom>
          <a:noFill/>
          <a:ln/>
        </p:spPr>
        <p:txBody>
          <a:bodyPr wrap="square"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111418"/>
                </a:solidFill>
                <a:effectLst/>
                <a:uLnTx/>
                <a:uFillTx/>
                <a:latin typeface="Georgia" pitchFamily="34" charset="0"/>
                <a:ea typeface="Georgia" pitchFamily="34" charset="-122"/>
                <a:cs typeface="Georgia" pitchFamily="34" charset="-120"/>
              </a:rPr>
              <a:t>What the Research Shows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000000"/>
              </a:solidFill>
              <a:effectLst/>
              <a:uLnTx/>
              <a:uFillTx/>
              <a:latin typeface="Euphemia"/>
              <a:ea typeface="+mn-ea"/>
              <a:cs typeface="+mn-cs"/>
            </a:endParaRPr>
          </a:p>
          <a:p>
            <a:pPr algn="ctr">
              <a:lnSpc>
                <a:spcPct val="110000"/>
              </a:lnSpc>
              <a:spcAft>
                <a:spcPts val="1200"/>
              </a:spcAft>
              <a:buSzPct val="100000"/>
            </a:pPr>
            <a:r>
              <a:rPr lang="en-US" sz="1600" b="1" dirty="0">
                <a:latin typeface="Arial" panose="020B0604020202020204" pitchFamily="34" charset="0"/>
                <a:ea typeface="Calibri" pitchFamily="34" charset="-122"/>
                <a:cs typeface="Arial" panose="020B0604020202020204" pitchFamily="34" charset="0"/>
              </a:rPr>
              <a:t>Studies have validated the subscale’s use for detecting postpartum anxiety.</a:t>
            </a:r>
            <a:endParaRPr lang="en-US" sz="1600" b="1" dirty="0">
              <a:latin typeface="Arial" panose="020B0604020202020204" pitchFamily="34" charset="0"/>
              <a:cs typeface="Arial" panose="020B0604020202020204" pitchFamily="34" charset="0"/>
            </a:endParaRPr>
          </a:p>
        </p:txBody>
      </p:sp>
      <p:sp>
        <p:nvSpPr>
          <p:cNvPr id="18" name="Text 16"/>
          <p:cNvSpPr/>
          <p:nvPr/>
        </p:nvSpPr>
        <p:spPr>
          <a:xfrm>
            <a:off x="777240" y="6341144"/>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19" name="Text 17"/>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8</a:t>
            </a:r>
            <a:endParaRPr lang="en-US" sz="900" dirty="0"/>
          </a:p>
        </p:txBody>
      </p:sp>
      <p:pic>
        <p:nvPicPr>
          <p:cNvPr id="28" name="Picture 27">
            <a:extLst>
              <a:ext uri="{FF2B5EF4-FFF2-40B4-BE49-F238E27FC236}">
                <a16:creationId xmlns:a16="http://schemas.microsoft.com/office/drawing/2014/main" id="{166C4509-6BA6-2E7C-18A4-E35FD98007A2}"/>
              </a:ext>
            </a:extLst>
          </p:cNvPr>
          <p:cNvPicPr>
            <a:picLocks noChangeAspect="1"/>
          </p:cNvPicPr>
          <p:nvPr/>
        </p:nvPicPr>
        <p:blipFill>
          <a:blip r:embed="rId3"/>
          <a:srcRect l="3867" t="8310" r="6478" b="5486"/>
          <a:stretch>
            <a:fillRect/>
          </a:stretch>
        </p:blipFill>
        <p:spPr>
          <a:xfrm>
            <a:off x="3917576" y="1790789"/>
            <a:ext cx="4356849" cy="293361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3040" y="573741"/>
            <a:ext cx="9145920" cy="1957892"/>
          </a:xfrm>
          <a:solidFill>
            <a:schemeClr val="tx1"/>
          </a:solidFill>
          <a:ln>
            <a:solidFill>
              <a:schemeClr val="tx1"/>
            </a:solidFill>
          </a:ln>
        </p:spPr>
        <p:txBody>
          <a:bodyPr vert="horz" lIns="91440" tIns="45720" rIns="91440" bIns="45720" rtlCol="0" anchor="b">
            <a:normAutofit fontScale="90000"/>
          </a:bodyPr>
          <a:lstStyle/>
          <a:p>
            <a:pPr algn="ctr"/>
            <a:r>
              <a:rPr lang="en-US" sz="3100" b="1" kern="1200" dirty="0">
                <a:solidFill>
                  <a:schemeClr val="bg1"/>
                </a:solidFill>
              </a:rPr>
              <a:t>A Review of the Tool: </a:t>
            </a:r>
            <a:br>
              <a:rPr lang="en-US" sz="2400" b="1" kern="1200" dirty="0">
                <a:solidFill>
                  <a:schemeClr val="bg1"/>
                </a:solidFill>
              </a:rPr>
            </a:br>
            <a:r>
              <a:rPr lang="en-US" sz="2400" b="1" kern="1200" dirty="0">
                <a:solidFill>
                  <a:schemeClr val="bg1"/>
                </a:solidFill>
              </a:rPr>
              <a:t>The Edinburgh Postnatal Depression Scale (EPDS)</a:t>
            </a:r>
            <a:br>
              <a:rPr lang="en-US" sz="2400" b="1" kern="1200" dirty="0">
                <a:solidFill>
                  <a:schemeClr val="bg1"/>
                </a:solidFill>
              </a:rPr>
            </a:br>
            <a:br>
              <a:rPr lang="en-US" sz="2200" b="1" kern="1200" dirty="0">
                <a:solidFill>
                  <a:schemeClr val="bg1"/>
                </a:solidFill>
              </a:rPr>
            </a:br>
            <a:r>
              <a:rPr lang="en-US" sz="2200" b="1" kern="1200" dirty="0">
                <a:solidFill>
                  <a:schemeClr val="bg1"/>
                </a:solidFill>
              </a:rPr>
              <a:t>J.L. Cox, J.M. Holden, R. Sagovsky, </a:t>
            </a:r>
            <a:br>
              <a:rPr lang="en-US" sz="2200" b="1" kern="1200" dirty="0">
                <a:solidFill>
                  <a:schemeClr val="bg1"/>
                </a:solidFill>
              </a:rPr>
            </a:br>
            <a:r>
              <a:rPr lang="en-US" sz="2200" b="1" kern="1200" dirty="0">
                <a:solidFill>
                  <a:schemeClr val="bg1"/>
                </a:solidFill>
              </a:rPr>
              <a:t>Department of Psychiatry, University of Edinburgh</a:t>
            </a:r>
            <a:br>
              <a:rPr lang="en-US" sz="2400" b="1" kern="1200" dirty="0">
                <a:solidFill>
                  <a:schemeClr val="bg1"/>
                </a:solidFill>
              </a:rPr>
            </a:br>
            <a:endParaRPr lang="en-US" sz="2400" b="1" kern="1200" dirty="0">
              <a:solidFill>
                <a:schemeClr val="bg1"/>
              </a:solidFill>
            </a:endParaRPr>
          </a:p>
        </p:txBody>
      </p:sp>
      <p:graphicFrame>
        <p:nvGraphicFramePr>
          <p:cNvPr id="5" name="Content Placeholder 1">
            <a:extLst>
              <a:ext uri="{FF2B5EF4-FFF2-40B4-BE49-F238E27FC236}">
                <a16:creationId xmlns:a16="http://schemas.microsoft.com/office/drawing/2014/main" id="{4E040F98-A6DD-6540-2006-18AF99FB90BB}"/>
              </a:ext>
            </a:extLst>
          </p:cNvPr>
          <p:cNvGraphicFramePr>
            <a:graphicFrameLocks noGrp="1"/>
          </p:cNvGraphicFramePr>
          <p:nvPr>
            <p:ph idx="1"/>
            <p:extLst>
              <p:ext uri="{D42A27DB-BD31-4B8C-83A1-F6EECF244321}">
                <p14:modId xmlns:p14="http://schemas.microsoft.com/office/powerpoint/2010/main" val="3766472518"/>
              </p:ext>
            </p:extLst>
          </p:nvPr>
        </p:nvGraphicFramePr>
        <p:xfrm>
          <a:off x="1782120" y="2712720"/>
          <a:ext cx="9145920"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102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5C241FA-3793-399E-41B4-2968AC0A5EA8}"/>
              </a:ext>
            </a:extLst>
          </p:cNvPr>
          <p:cNvSpPr txBox="1"/>
          <p:nvPr/>
        </p:nvSpPr>
        <p:spPr>
          <a:xfrm>
            <a:off x="314661" y="1388442"/>
            <a:ext cx="2743200" cy="4081117"/>
          </a:xfrm>
          <a:prstGeom prst="rect">
            <a:avLst/>
          </a:prstGeom>
          <a:noFill/>
          <a:ln w="76200">
            <a:solidFill>
              <a:schemeClr val="tx1"/>
            </a:solidFill>
          </a:ln>
        </p:spPr>
        <p:txBody>
          <a:bodyPr wrap="square" rtlCol="0">
            <a:spAutoFit/>
          </a:bodyPr>
          <a:lstStyle/>
          <a:p>
            <a:pPr algn="ctr">
              <a:lnSpc>
                <a:spcPct val="90000"/>
              </a:lnSpc>
            </a:pPr>
            <a:endParaRPr lang="en-US" sz="3200" b="1" dirty="0">
              <a:latin typeface="Arial" panose="020B0604020202020204" pitchFamily="34" charset="0"/>
              <a:cs typeface="Arial" panose="020B0604020202020204" pitchFamily="34" charset="0"/>
            </a:endParaRPr>
          </a:p>
          <a:p>
            <a:pPr algn="ctr">
              <a:lnSpc>
                <a:spcPct val="90000"/>
              </a:lnSpc>
            </a:pPr>
            <a:r>
              <a:rPr lang="en-US" sz="3200" b="1" dirty="0">
                <a:latin typeface="Arial" panose="020B0604020202020204" pitchFamily="34" charset="0"/>
                <a:cs typeface="Arial" panose="020B0604020202020204" pitchFamily="34" charset="0"/>
              </a:rPr>
              <a:t>The Updated Tool </a:t>
            </a:r>
          </a:p>
          <a:p>
            <a:pPr algn="ctr">
              <a:lnSpc>
                <a:spcPct val="90000"/>
              </a:lnSpc>
            </a:pPr>
            <a:r>
              <a:rPr lang="en-US" sz="2400" i="1" dirty="0">
                <a:latin typeface="Arial" panose="020B0604020202020204" pitchFamily="34" charset="0"/>
                <a:cs typeface="Arial" panose="020B0604020202020204" pitchFamily="34" charset="0"/>
              </a:rPr>
              <a:t>(English Version)</a:t>
            </a:r>
          </a:p>
          <a:p>
            <a:pPr algn="ctr">
              <a:lnSpc>
                <a:spcPct val="90000"/>
              </a:lnSpc>
            </a:pPr>
            <a:endParaRPr lang="en-US" sz="2400" i="1" dirty="0">
              <a:latin typeface="Arial" panose="020B0604020202020204" pitchFamily="34" charset="0"/>
              <a:cs typeface="Arial" panose="020B0604020202020204" pitchFamily="34" charset="0"/>
            </a:endParaRPr>
          </a:p>
          <a:p>
            <a:pPr algn="ctr">
              <a:lnSpc>
                <a:spcPct val="90000"/>
              </a:lnSpc>
            </a:pPr>
            <a:endParaRPr lang="en-US" sz="2400" i="1" dirty="0">
              <a:latin typeface="Arial" panose="020B0604020202020204" pitchFamily="34" charset="0"/>
              <a:cs typeface="Arial" panose="020B0604020202020204" pitchFamily="34" charset="0"/>
            </a:endParaRPr>
          </a:p>
          <a:p>
            <a:pPr algn="ctr">
              <a:lnSpc>
                <a:spcPct val="90000"/>
              </a:lnSpc>
            </a:pPr>
            <a:r>
              <a:rPr lang="en-US" sz="2400" b="1" i="1" dirty="0">
                <a:latin typeface="Arial" panose="020B0604020202020204" pitchFamily="34" charset="0"/>
                <a:cs typeface="Arial" panose="020B0604020202020204" pitchFamily="34" charset="0"/>
              </a:rPr>
              <a:t>Programs will also have access to a  Spanish version. </a:t>
            </a:r>
          </a:p>
          <a:p>
            <a:pPr algn="ctr">
              <a:lnSpc>
                <a:spcPct val="90000"/>
              </a:lnSpc>
            </a:pPr>
            <a:endParaRPr lang="en-US" sz="2400" b="1" i="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BABB9D2-6256-BF6C-AB09-527BBA671B24}"/>
              </a:ext>
            </a:extLst>
          </p:cNvPr>
          <p:cNvPicPr>
            <a:picLocks noChangeAspect="1"/>
          </p:cNvPicPr>
          <p:nvPr/>
        </p:nvPicPr>
        <p:blipFill>
          <a:blip r:embed="rId3"/>
          <a:stretch>
            <a:fillRect/>
          </a:stretch>
        </p:blipFill>
        <p:spPr>
          <a:xfrm>
            <a:off x="3446318" y="0"/>
            <a:ext cx="5299364" cy="6858000"/>
          </a:xfrm>
          <a:prstGeom prst="rect">
            <a:avLst/>
          </a:prstGeom>
          <a:ln w="76200">
            <a:solidFill>
              <a:schemeClr val="tx1"/>
            </a:solidFill>
          </a:ln>
        </p:spPr>
      </p:pic>
    </p:spTree>
    <p:extLst>
      <p:ext uri="{BB962C8B-B14F-4D97-AF65-F5344CB8AC3E}">
        <p14:creationId xmlns:p14="http://schemas.microsoft.com/office/powerpoint/2010/main" val="394081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572247-B9E0-4DCA-80B9-B1BD8B199E72}"/>
              </a:ext>
            </a:extLst>
          </p:cNvPr>
          <p:cNvSpPr>
            <a:spLocks noGrp="1"/>
          </p:cNvSpPr>
          <p:nvPr>
            <p:ph type="title"/>
          </p:nvPr>
        </p:nvSpPr>
        <p:spPr>
          <a:xfrm>
            <a:off x="466722" y="586855"/>
            <a:ext cx="3201366" cy="3387497"/>
          </a:xfrm>
        </p:spPr>
        <p:txBody>
          <a:bodyPr anchor="b">
            <a:normAutofit/>
          </a:bodyPr>
          <a:lstStyle/>
          <a:p>
            <a:pPr algn="ctr"/>
            <a:r>
              <a:rPr lang="en-US" sz="3100" dirty="0">
                <a:solidFill>
                  <a:srgbClr val="FFFFFF"/>
                </a:solidFill>
                <a:latin typeface="Arial" panose="020B0604020202020204" pitchFamily="34" charset="0"/>
                <a:cs typeface="Arial" panose="020B0604020202020204" pitchFamily="34" charset="0"/>
              </a:rPr>
              <a:t>Access to the Edinburgh Postnatal Depression Scale in Multiple Languages</a:t>
            </a:r>
          </a:p>
        </p:txBody>
      </p:sp>
      <p:sp>
        <p:nvSpPr>
          <p:cNvPr id="3" name="Content Placeholder 2">
            <a:extLst>
              <a:ext uri="{FF2B5EF4-FFF2-40B4-BE49-F238E27FC236}">
                <a16:creationId xmlns:a16="http://schemas.microsoft.com/office/drawing/2014/main" id="{AA88B53B-B89F-41C5-915A-CF170003A52F}"/>
              </a:ext>
            </a:extLst>
          </p:cNvPr>
          <p:cNvSpPr>
            <a:spLocks noGrp="1"/>
          </p:cNvSpPr>
          <p:nvPr>
            <p:ph idx="1"/>
          </p:nvPr>
        </p:nvSpPr>
        <p:spPr>
          <a:xfrm>
            <a:off x="4504548" y="1397441"/>
            <a:ext cx="3838691" cy="4209564"/>
          </a:xfrm>
          <a:ln w="38100">
            <a:solidFill>
              <a:schemeClr val="tx1"/>
            </a:solidFill>
          </a:ln>
        </p:spPr>
        <p:txBody>
          <a:bodyPr anchor="ctr">
            <a:normAutofit/>
          </a:bodyPr>
          <a:lstStyle/>
          <a:p>
            <a:endParaRPr lang="en-US" sz="2000" dirty="0"/>
          </a:p>
          <a:p>
            <a:pPr marL="0" indent="0" algn="ctr">
              <a:buNone/>
            </a:pPr>
            <a:r>
              <a:rPr lang="en-US" sz="2000" dirty="0">
                <a:latin typeface="Arial" panose="020B0604020202020204" pitchFamily="34" charset="0"/>
                <a:cs typeface="Arial" panose="020B0604020202020204" pitchFamily="34" charset="0"/>
              </a:rPr>
              <a:t>Link to resource for access to the Edinburgh Postnatal Depression Scale translated in other languages: </a:t>
            </a:r>
          </a:p>
          <a:p>
            <a:pPr marL="0" indent="0" algn="ctr">
              <a:buNone/>
            </a:pPr>
            <a:r>
              <a:rPr lang="en-US" sz="2000" dirty="0">
                <a:hlinkClick r:id="rId3"/>
              </a:rPr>
              <a:t>https://www.healthtranslations.vic.gov.au/resources/edinburgh-postnatal-depression-scale-epds</a:t>
            </a:r>
            <a:endParaRPr lang="en-US" sz="2000" dirty="0"/>
          </a:p>
          <a:p>
            <a:pPr marL="0" indent="0">
              <a:buNone/>
            </a:pPr>
            <a:endParaRPr lang="en-US" sz="2000" dirty="0"/>
          </a:p>
        </p:txBody>
      </p:sp>
      <p:pic>
        <p:nvPicPr>
          <p:cNvPr id="5" name="Picture 4">
            <a:extLst>
              <a:ext uri="{FF2B5EF4-FFF2-40B4-BE49-F238E27FC236}">
                <a16:creationId xmlns:a16="http://schemas.microsoft.com/office/drawing/2014/main" id="{6B1276DC-06A0-AA88-384C-66C4A311C9B7}"/>
              </a:ext>
            </a:extLst>
          </p:cNvPr>
          <p:cNvPicPr>
            <a:picLocks noChangeAspect="1"/>
          </p:cNvPicPr>
          <p:nvPr/>
        </p:nvPicPr>
        <p:blipFill>
          <a:blip r:embed="rId4"/>
          <a:stretch>
            <a:fillRect/>
          </a:stretch>
        </p:blipFill>
        <p:spPr>
          <a:xfrm>
            <a:off x="8379387" y="250065"/>
            <a:ext cx="3479237" cy="6354769"/>
          </a:xfrm>
          <a:prstGeom prst="rect">
            <a:avLst/>
          </a:prstGeom>
          <a:ln w="57150">
            <a:solidFill>
              <a:schemeClr val="tx1"/>
            </a:solidFill>
          </a:ln>
        </p:spPr>
      </p:pic>
    </p:spTree>
    <p:extLst>
      <p:ext uri="{BB962C8B-B14F-4D97-AF65-F5344CB8AC3E}">
        <p14:creationId xmlns:p14="http://schemas.microsoft.com/office/powerpoint/2010/main" val="1907389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59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55322742-6145-B50F-1AFB-CCDE4C0DD785}"/>
              </a:ext>
            </a:extLst>
          </p:cNvPr>
          <p:cNvPicPr>
            <a:picLocks noChangeAspect="1"/>
          </p:cNvPicPr>
          <p:nvPr/>
        </p:nvPicPr>
        <p:blipFill>
          <a:blip r:embed="rId3"/>
          <a:stretch>
            <a:fillRect/>
          </a:stretch>
        </p:blipFill>
        <p:spPr>
          <a:xfrm>
            <a:off x="3603171" y="202036"/>
            <a:ext cx="4965138" cy="6427363"/>
          </a:xfrm>
          <a:prstGeom prst="rect">
            <a:avLst/>
          </a:prstGeom>
        </p:spPr>
      </p:pic>
    </p:spTree>
    <p:extLst>
      <p:ext uri="{BB962C8B-B14F-4D97-AF65-F5344CB8AC3E}">
        <p14:creationId xmlns:p14="http://schemas.microsoft.com/office/powerpoint/2010/main" val="887038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EFA03-516B-471F-423B-670D431D2A56}"/>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28E0BF7-B186-A38F-E503-389F29115EA0}"/>
              </a:ext>
            </a:extLst>
          </p:cNvPr>
          <p:cNvGraphicFramePr>
            <a:graphicFrameLocks noGrp="1"/>
          </p:cNvGraphicFramePr>
          <p:nvPr>
            <p:extLst>
              <p:ext uri="{D42A27DB-BD31-4B8C-83A1-F6EECF244321}">
                <p14:modId xmlns:p14="http://schemas.microsoft.com/office/powerpoint/2010/main" val="1506056613"/>
              </p:ext>
            </p:extLst>
          </p:nvPr>
        </p:nvGraphicFramePr>
        <p:xfrm>
          <a:off x="2795844" y="1901883"/>
          <a:ext cx="3050507" cy="4093595"/>
        </p:xfrm>
        <a:graphic>
          <a:graphicData uri="http://schemas.openxmlformats.org/drawingml/2006/table">
            <a:tbl>
              <a:tblPr firstRow="1" firstCol="1" bandRow="1"/>
              <a:tblGrid>
                <a:gridCol w="2757668">
                  <a:extLst>
                    <a:ext uri="{9D8B030D-6E8A-4147-A177-3AD203B41FA5}">
                      <a16:colId xmlns:a16="http://schemas.microsoft.com/office/drawing/2014/main" val="2785376228"/>
                    </a:ext>
                  </a:extLst>
                </a:gridCol>
                <a:gridCol w="292839">
                  <a:extLst>
                    <a:ext uri="{9D8B030D-6E8A-4147-A177-3AD203B41FA5}">
                      <a16:colId xmlns:a16="http://schemas.microsoft.com/office/drawing/2014/main" val="1736271103"/>
                    </a:ext>
                  </a:extLst>
                </a:gridCol>
              </a:tblGrid>
              <a:tr h="217334">
                <a:tc>
                  <a:txBody>
                    <a:bodyPr/>
                    <a:lstStyle/>
                    <a:p>
                      <a:pPr marL="0" marR="0" algn="ctr">
                        <a:buNone/>
                      </a:pPr>
                      <a:r>
                        <a:rPr lang="en-US" sz="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In the Past 7 Days: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buNone/>
                      </a:pPr>
                      <a:r>
                        <a:rPr lang="en-US" sz="600" b="1" i="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Score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272074"/>
                  </a:ext>
                </a:extLst>
              </a:tr>
              <a:tr h="782449">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1. I have been able to laugh and see the funny side of things: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As much as I always could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quite so much now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Definitely not so much now (2)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at all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4025407"/>
                  </a:ext>
                </a:extLst>
              </a:tr>
              <a:tr h="782449">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2. I have looked forward with enjoyment to things: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As much as I ever did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Rather less than I used to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Definitely less than I used to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Hardly at all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90431769"/>
                  </a:ext>
                </a:extLst>
              </a:tr>
              <a:tr h="782449">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3. I have blamed myself unnecessarily when things went wrong: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 of the time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very often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extLst>
                  <a:ext uri="{0D108BD9-81ED-4DB2-BD59-A6C34878D82A}">
                    <a16:rowId xmlns:a16="http://schemas.microsoft.com/office/drawing/2014/main" val="949783229"/>
                  </a:ext>
                </a:extLst>
              </a:tr>
              <a:tr h="782449">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4. I have been anxious or worried for no good reason: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Hardly ever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very often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extLst>
                  <a:ext uri="{0D108BD9-81ED-4DB2-BD59-A6C34878D82A}">
                    <a16:rowId xmlns:a16="http://schemas.microsoft.com/office/drawing/2014/main" val="443827343"/>
                  </a:ext>
                </a:extLst>
              </a:tr>
              <a:tr h="746465">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5. I have felt scared or panicky for no very good reason:</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quite a lot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much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extLst>
                  <a:ext uri="{0D108BD9-81ED-4DB2-BD59-A6C34878D82A}">
                    <a16:rowId xmlns:a16="http://schemas.microsoft.com/office/drawing/2014/main" val="3165043016"/>
                  </a:ext>
                </a:extLst>
              </a:tr>
            </a:tbl>
          </a:graphicData>
        </a:graphic>
      </p:graphicFrame>
      <p:graphicFrame>
        <p:nvGraphicFramePr>
          <p:cNvPr id="7" name="Table 6">
            <a:extLst>
              <a:ext uri="{FF2B5EF4-FFF2-40B4-BE49-F238E27FC236}">
                <a16:creationId xmlns:a16="http://schemas.microsoft.com/office/drawing/2014/main" id="{5EDF0B79-5ECC-B58B-7EA4-1FBC702C4215}"/>
              </a:ext>
            </a:extLst>
          </p:cNvPr>
          <p:cNvGraphicFramePr>
            <a:graphicFrameLocks noGrp="1"/>
          </p:cNvGraphicFramePr>
          <p:nvPr>
            <p:extLst>
              <p:ext uri="{D42A27DB-BD31-4B8C-83A1-F6EECF244321}">
                <p14:modId xmlns:p14="http://schemas.microsoft.com/office/powerpoint/2010/main" val="2208913757"/>
              </p:ext>
            </p:extLst>
          </p:nvPr>
        </p:nvGraphicFramePr>
        <p:xfrm>
          <a:off x="6504343" y="1888435"/>
          <a:ext cx="3080402" cy="4107043"/>
        </p:xfrm>
        <a:graphic>
          <a:graphicData uri="http://schemas.openxmlformats.org/drawingml/2006/table">
            <a:tbl>
              <a:tblPr firstRow="1" firstCol="1" bandRow="1"/>
              <a:tblGrid>
                <a:gridCol w="2784693">
                  <a:extLst>
                    <a:ext uri="{9D8B030D-6E8A-4147-A177-3AD203B41FA5}">
                      <a16:colId xmlns:a16="http://schemas.microsoft.com/office/drawing/2014/main" val="3793935174"/>
                    </a:ext>
                  </a:extLst>
                </a:gridCol>
                <a:gridCol w="295709">
                  <a:extLst>
                    <a:ext uri="{9D8B030D-6E8A-4147-A177-3AD203B41FA5}">
                      <a16:colId xmlns:a16="http://schemas.microsoft.com/office/drawing/2014/main" val="1366404066"/>
                    </a:ext>
                  </a:extLst>
                </a:gridCol>
              </a:tblGrid>
              <a:tr h="216004">
                <a:tc>
                  <a:txBody>
                    <a:bodyPr/>
                    <a:lstStyle/>
                    <a:p>
                      <a:pPr marL="0" marR="0" algn="ctr">
                        <a:buNone/>
                      </a:pPr>
                      <a:r>
                        <a:rPr lang="en-US" sz="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In the Past 7 Days: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600" b="1" i="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Score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8965729"/>
                  </a:ext>
                </a:extLst>
              </a:tr>
              <a:tr h="798882">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6. Things have been getting on top of me: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(Translation: Things have been getting to me):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I haven’t been able to cope at all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I haven’t been coping as well as usual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most of the time I have coped quite well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I have been coping as well as 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1627678"/>
                  </a:ext>
                </a:extLst>
              </a:tr>
              <a:tr h="721808">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7. I have been so unhappy that I have had difficulty sleeping: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very often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457200" marR="0" algn="l">
                        <a:buNone/>
                      </a:pPr>
                      <a:r>
                        <a:rPr lang="en-US" sz="5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4425673"/>
                  </a:ext>
                </a:extLst>
              </a:tr>
              <a:tr h="790116">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8. I have felt sad or miserable: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quite often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very often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0042227"/>
                  </a:ext>
                </a:extLst>
              </a:tr>
              <a:tr h="795376">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9. I have been so unhappy that I have been crying: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quite often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Only occasionally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9793163"/>
                  </a:ext>
                </a:extLst>
              </a:tr>
              <a:tr h="784857">
                <a:tc>
                  <a:txBody>
                    <a:bodyPr/>
                    <a:lstStyle/>
                    <a:p>
                      <a:pPr marL="0" marR="0" algn="l">
                        <a:buNone/>
                      </a:pPr>
                      <a:r>
                        <a:rPr lang="en-US" sz="600"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lnSpc>
                          <a:spcPts val="1015"/>
                        </a:lnSpc>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10</a:t>
                      </a: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t>
                      </a:r>
                      <a:r>
                        <a:rPr lang="en-US" sz="600"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The</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thought</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of</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harming</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myself</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has</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occurred</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to</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me: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a:t>
                      </a:r>
                      <a:r>
                        <a:rPr lang="en-US" sz="600" spc="-7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quite</a:t>
                      </a:r>
                      <a:r>
                        <a:rPr lang="en-US" sz="600" spc="-6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often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spc="-1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Hardly ever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spc="-1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buNone/>
                      </a:pPr>
                      <a:r>
                        <a:rPr lang="en-US" sz="1000" dirty="0">
                          <a:effectLst/>
                          <a:latin typeface="Arial" panose="020B0604020202020204" pitchFamily="34" charset="0"/>
                          <a:ea typeface="Arial" panose="020B0604020202020204" pitchFamily="34" charset="0"/>
                          <a:cs typeface="Times New Roman" panose="02020603050405020304" pitchFamily="18" charset="0"/>
                        </a:rPr>
                        <a:t> </a:t>
                      </a: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662956"/>
                  </a:ext>
                </a:extLst>
              </a:tr>
            </a:tbl>
          </a:graphicData>
        </a:graphic>
      </p:graphicFrame>
      <p:sp>
        <p:nvSpPr>
          <p:cNvPr id="9" name="TextBox 8">
            <a:extLst>
              <a:ext uri="{FF2B5EF4-FFF2-40B4-BE49-F238E27FC236}">
                <a16:creationId xmlns:a16="http://schemas.microsoft.com/office/drawing/2014/main" id="{993ED182-C29F-1503-CF85-89A84262E4C4}"/>
              </a:ext>
            </a:extLst>
          </p:cNvPr>
          <p:cNvSpPr txBox="1"/>
          <p:nvPr/>
        </p:nvSpPr>
        <p:spPr>
          <a:xfrm>
            <a:off x="1949443" y="185902"/>
            <a:ext cx="8293114" cy="1384995"/>
          </a:xfrm>
          <a:prstGeom prst="rect">
            <a:avLst/>
          </a:prstGeom>
          <a:noFill/>
        </p:spPr>
        <p:txBody>
          <a:bodyPr wrap="square">
            <a:spAutoFit/>
          </a:bodyPr>
          <a:lstStyle/>
          <a:p>
            <a:pPr marL="0" marR="0" algn="ctr">
              <a:spcBef>
                <a:spcPts val="455"/>
              </a:spcBef>
              <a:buNone/>
            </a:pPr>
            <a:r>
              <a:rPr lang="en-US" sz="1200" b="1" u="none" strike="noStrike" dirty="0">
                <a:effectLst/>
                <a:uFill>
                  <a:solidFill>
                    <a:srgbClr val="000000"/>
                  </a:solidFill>
                </a:uFill>
                <a:latin typeface="Arial" panose="020B0604020202020204" pitchFamily="34" charset="0"/>
                <a:ea typeface="Arial" panose="020B0604020202020204" pitchFamily="34" charset="0"/>
              </a:rPr>
              <a:t>Edinburgh</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r>
              <a:rPr lang="en-US" sz="1200" b="1" u="none" strike="noStrike" dirty="0">
                <a:effectLst/>
                <a:uFill>
                  <a:solidFill>
                    <a:srgbClr val="000000"/>
                  </a:solidFill>
                </a:uFill>
                <a:latin typeface="Arial" panose="020B0604020202020204" pitchFamily="34" charset="0"/>
                <a:ea typeface="Arial" panose="020B0604020202020204" pitchFamily="34" charset="0"/>
              </a:rPr>
              <a:t>Postnatal</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r>
              <a:rPr lang="en-US" sz="1200" b="1" u="none" strike="noStrike" dirty="0">
                <a:effectLst/>
                <a:uFill>
                  <a:solidFill>
                    <a:srgbClr val="000000"/>
                  </a:solidFill>
                </a:uFill>
                <a:latin typeface="Arial" panose="020B0604020202020204" pitchFamily="34" charset="0"/>
                <a:ea typeface="Arial" panose="020B0604020202020204" pitchFamily="34" charset="0"/>
              </a:rPr>
              <a:t>Depression</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r>
              <a:rPr lang="en-US" sz="1200" b="1" u="none" strike="noStrike" dirty="0">
                <a:effectLst/>
                <a:uFill>
                  <a:solidFill>
                    <a:srgbClr val="000000"/>
                  </a:solidFill>
                </a:uFill>
                <a:latin typeface="Arial" panose="020B0604020202020204" pitchFamily="34" charset="0"/>
                <a:ea typeface="Arial" panose="020B0604020202020204" pitchFamily="34" charset="0"/>
              </a:rPr>
              <a:t>Scale</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endParaRPr lang="en-US" sz="1400" u="sng" dirty="0">
              <a:effectLst/>
              <a:uFill>
                <a:solidFill>
                  <a:srgbClr val="000000"/>
                </a:solidFill>
              </a:uFill>
              <a:latin typeface="Arial" panose="020B0604020202020204" pitchFamily="34" charset="0"/>
              <a:ea typeface="Arial" panose="020B0604020202020204" pitchFamily="34" charset="0"/>
            </a:endParaRPr>
          </a:p>
          <a:p>
            <a:pPr marL="914400" marR="179705">
              <a:buNone/>
            </a:pPr>
            <a:r>
              <a:rPr lang="en-US" sz="1000" b="1" kern="0" dirty="0">
                <a:solidFill>
                  <a:srgbClr val="1F497D"/>
                </a:solidFill>
                <a:effectLst/>
                <a:latin typeface="Arial" panose="020B0604020202020204" pitchFamily="34" charset="0"/>
                <a:ea typeface="Arial" panose="020B0604020202020204" pitchFamily="34" charset="0"/>
              </a:rPr>
              <a:t> </a:t>
            </a:r>
            <a:endParaRPr lang="en-US" sz="1200" b="1" kern="0" dirty="0">
              <a:effectLst/>
              <a:latin typeface="Arial" panose="020B0604020202020204" pitchFamily="34" charset="0"/>
              <a:ea typeface="Arial" panose="020B0604020202020204" pitchFamily="34" charset="0"/>
            </a:endParaRPr>
          </a:p>
          <a:p>
            <a:pPr marL="0" marR="179705">
              <a:buNone/>
            </a:pPr>
            <a:r>
              <a:rPr lang="en-US" sz="1000" b="1" kern="0" dirty="0">
                <a:solidFill>
                  <a:srgbClr val="1F497D"/>
                </a:solidFill>
                <a:effectLst/>
                <a:latin typeface="Arial" panose="020B0604020202020204" pitchFamily="34" charset="0"/>
                <a:ea typeface="Arial" panose="020B0604020202020204" pitchFamily="34" charset="0"/>
              </a:rPr>
              <a:t>                            Name:</a:t>
            </a:r>
            <a:r>
              <a:rPr lang="en-US" sz="900" b="1" kern="0" dirty="0">
                <a:effectLst/>
                <a:latin typeface="Arial" panose="020B0604020202020204" pitchFamily="34" charset="0"/>
                <a:ea typeface="Arial" panose="020B0604020202020204" pitchFamily="34" charset="0"/>
              </a:rPr>
              <a:t> _____________________________________________________         </a:t>
            </a:r>
            <a:r>
              <a:rPr lang="en-US" sz="1000" b="1" kern="0" dirty="0">
                <a:solidFill>
                  <a:srgbClr val="1F497D"/>
                </a:solidFill>
                <a:effectLst/>
                <a:latin typeface="Arial" panose="020B0604020202020204" pitchFamily="34" charset="0"/>
                <a:ea typeface="Arial" panose="020B0604020202020204" pitchFamily="34" charset="0"/>
              </a:rPr>
              <a:t>Date:</a:t>
            </a:r>
            <a:r>
              <a:rPr lang="en-US" sz="900" b="1" kern="0" dirty="0">
                <a:effectLst/>
                <a:latin typeface="Arial" panose="020B0604020202020204" pitchFamily="34" charset="0"/>
                <a:ea typeface="Arial" panose="020B0604020202020204" pitchFamily="34" charset="0"/>
              </a:rPr>
              <a:t>________________</a:t>
            </a:r>
            <a:endParaRPr lang="en-US" sz="1200" b="1" kern="0" dirty="0">
              <a:effectLst/>
              <a:latin typeface="Arial" panose="020B0604020202020204" pitchFamily="34" charset="0"/>
              <a:ea typeface="Arial" panose="020B0604020202020204" pitchFamily="34" charset="0"/>
            </a:endParaRPr>
          </a:p>
          <a:p>
            <a:pPr marL="0" marR="0" algn="ctr">
              <a:buNone/>
            </a:pPr>
            <a:r>
              <a:rPr lang="en-US" sz="700" dirty="0">
                <a:effectLst/>
                <a:latin typeface="Arial" panose="020B0604020202020204" pitchFamily="34" charset="0"/>
                <a:ea typeface="Arial" panose="020B0604020202020204" pitchFamily="34" charset="0"/>
              </a:rPr>
              <a:t> </a:t>
            </a:r>
            <a:endParaRPr lang="en-US" sz="1200" dirty="0">
              <a:effectLst/>
              <a:latin typeface="Arial" panose="020B0604020202020204" pitchFamily="34" charset="0"/>
              <a:ea typeface="Arial" panose="020B0604020202020204" pitchFamily="34" charset="0"/>
            </a:endParaRPr>
          </a:p>
          <a:p>
            <a:pPr marL="914400" marR="179705" indent="-228600">
              <a:buNone/>
            </a:pPr>
            <a:r>
              <a:rPr lang="en-US" sz="900" b="0" kern="0" dirty="0">
                <a:effectLst/>
                <a:latin typeface="Arial" panose="020B0604020202020204" pitchFamily="34" charset="0"/>
                <a:ea typeface="Arial" panose="020B0604020202020204" pitchFamily="34" charset="0"/>
              </a:rPr>
              <a:t>        This scale has 10 questions and typically takes less than 5 minutes to complete.  </a:t>
            </a:r>
            <a:endParaRPr lang="en-US" sz="1200" b="1" kern="0" dirty="0">
              <a:effectLst/>
              <a:latin typeface="Arial" panose="020B0604020202020204" pitchFamily="34" charset="0"/>
              <a:ea typeface="Arial" panose="020B0604020202020204" pitchFamily="34" charset="0"/>
            </a:endParaRPr>
          </a:p>
          <a:p>
            <a:pPr marL="914400" marR="179705" indent="-228600">
              <a:buNone/>
            </a:pPr>
            <a:r>
              <a:rPr lang="en-US" sz="900" b="0" kern="0" dirty="0">
                <a:effectLst/>
                <a:latin typeface="Arial" panose="020B0604020202020204" pitchFamily="34" charset="0"/>
                <a:ea typeface="Arial" panose="020B0604020202020204" pitchFamily="34" charset="0"/>
              </a:rPr>
              <a:t>        There are 7 questions about postnatal depression.  There are 3 questions about anxiety (these are in the light blue boxes).</a:t>
            </a:r>
            <a:endParaRPr lang="en-US" sz="1200" b="1" kern="0" dirty="0">
              <a:effectLst/>
              <a:latin typeface="Arial" panose="020B0604020202020204" pitchFamily="34" charset="0"/>
              <a:ea typeface="Arial" panose="020B0604020202020204" pitchFamily="34" charset="0"/>
            </a:endParaRPr>
          </a:p>
          <a:p>
            <a:pPr marL="0" marR="179705">
              <a:buNone/>
            </a:pPr>
            <a:r>
              <a:rPr lang="en-US" sz="900" b="0" kern="0" dirty="0">
                <a:effectLst/>
                <a:latin typeface="Arial" panose="020B0604020202020204" pitchFamily="34" charset="0"/>
                <a:ea typeface="Arial" panose="020B0604020202020204" pitchFamily="34" charset="0"/>
              </a:rPr>
              <a:t> </a:t>
            </a:r>
            <a:endParaRPr lang="en-US" sz="1200" b="1" kern="0" dirty="0">
              <a:effectLst/>
              <a:latin typeface="Arial" panose="020B0604020202020204" pitchFamily="34" charset="0"/>
              <a:ea typeface="Arial" panose="020B0604020202020204" pitchFamily="34" charset="0"/>
            </a:endParaRPr>
          </a:p>
          <a:p>
            <a:pPr marL="457200" marR="179705" algn="ctr">
              <a:buNone/>
            </a:pPr>
            <a:r>
              <a:rPr lang="en-US" sz="900" b="1" kern="0" dirty="0">
                <a:solidFill>
                  <a:srgbClr val="1F497D"/>
                </a:solidFill>
                <a:effectLst/>
                <a:latin typeface="Arial" panose="020B0604020202020204" pitchFamily="34" charset="0"/>
                <a:ea typeface="Arial" panose="020B0604020202020204" pitchFamily="34" charset="0"/>
              </a:rPr>
              <a:t>Please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check (</a:t>
            </a:r>
            <a:r>
              <a:rPr lang="en-US" sz="900" b="1" kern="0" dirty="0">
                <a:solidFill>
                  <a:srgbClr val="1F497D"/>
                </a:solidFill>
                <a:effectLst/>
                <a:latin typeface="Arial" panose="020B0604020202020204" pitchFamily="34" charset="0"/>
                <a:ea typeface="Arial" panose="020B0604020202020204" pitchFamily="34" charset="0"/>
                <a:sym typeface="Wingdings" panose="05000000000000000000" pitchFamily="2" charset="2"/>
              </a:rPr>
              <a:t></a:t>
            </a:r>
            <a:r>
              <a:rPr lang="en-US" sz="900" b="1" kern="0" dirty="0">
                <a:solidFill>
                  <a:srgbClr val="1F497D"/>
                </a:solidFill>
                <a:effectLst/>
                <a:latin typeface="Arial" panose="020B0604020202020204" pitchFamily="34" charset="0"/>
                <a:ea typeface="Arial" panose="020B0604020202020204" pitchFamily="34" charset="0"/>
              </a:rPr>
              <a: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the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answer</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which</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comes</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closest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to</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how</a:t>
            </a:r>
            <a:r>
              <a:rPr lang="en-US" sz="900" b="1" kern="0" spc="-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you</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have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felt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in</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the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PAST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7</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DAYS,</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not just how you feel today.</a:t>
            </a:r>
            <a:endParaRPr lang="en-US" sz="1200" b="1" kern="0" dirty="0">
              <a:effectLst/>
              <a:latin typeface="Arial" panose="020B0604020202020204" pitchFamily="34" charset="0"/>
              <a:ea typeface="Arial" panose="020B0604020202020204" pitchFamily="34" charset="0"/>
            </a:endParaRPr>
          </a:p>
          <a:p>
            <a:pPr marL="0" marR="0">
              <a:spcBef>
                <a:spcPts val="5"/>
              </a:spcBef>
              <a:spcAft>
                <a:spcPts val="15"/>
              </a:spcAft>
              <a:buNone/>
            </a:pPr>
            <a:r>
              <a:rPr lang="en-US" sz="900" spc="-10" dirty="0">
                <a:effectLst/>
                <a:latin typeface="Arial" panose="020B0604020202020204" pitchFamily="34" charset="0"/>
                <a:ea typeface="Arial" panose="020B0604020202020204" pitchFamily="34" charset="0"/>
              </a:rPr>
              <a:t> </a:t>
            </a:r>
            <a:endParaRPr lang="en-US" sz="1200" dirty="0">
              <a:effectLst/>
              <a:latin typeface="Arial" panose="020B0604020202020204" pitchFamily="34" charset="0"/>
              <a:ea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04CD6E27-2A77-18FC-5B7E-E920661A911F}"/>
                  </a:ext>
                </a:extLst>
              </p14:cNvPr>
              <p14:cNvContentPartPr/>
              <p14:nvPr/>
            </p14:nvContentPartPr>
            <p14:xfrm>
              <a:off x="411300" y="685620"/>
              <a:ext cx="360" cy="360"/>
            </p14:xfrm>
          </p:contentPart>
        </mc:Choice>
        <mc:Fallback xmlns="">
          <p:pic>
            <p:nvPicPr>
              <p:cNvPr id="11" name="Ink 10">
                <a:extLst>
                  <a:ext uri="{FF2B5EF4-FFF2-40B4-BE49-F238E27FC236}">
                    <a16:creationId xmlns:a16="http://schemas.microsoft.com/office/drawing/2014/main" id="{04CD6E27-2A77-18FC-5B7E-E920661A911F}"/>
                  </a:ext>
                </a:extLst>
              </p:cNvPr>
              <p:cNvPicPr/>
              <p:nvPr/>
            </p:nvPicPr>
            <p:blipFill>
              <a:blip r:embed="rId4"/>
              <a:stretch>
                <a:fillRect/>
              </a:stretch>
            </p:blipFill>
            <p:spPr>
              <a:xfrm>
                <a:off x="402300" y="676620"/>
                <a:ext cx="18000" cy="18000"/>
              </a:xfrm>
              <a:prstGeom prst="rect">
                <a:avLst/>
              </a:prstGeom>
            </p:spPr>
          </p:pic>
        </mc:Fallback>
      </mc:AlternateContent>
      <p:sp>
        <p:nvSpPr>
          <p:cNvPr id="14" name="Rectangle 13">
            <a:extLst>
              <a:ext uri="{FF2B5EF4-FFF2-40B4-BE49-F238E27FC236}">
                <a16:creationId xmlns:a16="http://schemas.microsoft.com/office/drawing/2014/main" id="{521AE648-0C24-88D5-8269-B65139A41145}"/>
              </a:ext>
            </a:extLst>
          </p:cNvPr>
          <p:cNvSpPr/>
          <p:nvPr/>
        </p:nvSpPr>
        <p:spPr>
          <a:xfrm>
            <a:off x="1949263" y="76921"/>
            <a:ext cx="8293474" cy="6236095"/>
          </a:xfrm>
          <a:prstGeom prst="rect">
            <a:avLst/>
          </a:prstGeom>
          <a:noFill/>
          <a:ln>
            <a:solidFill>
              <a:schemeClr val="accent1">
                <a:lumMod val="50000"/>
              </a:schemeClr>
            </a:solidFill>
          </a:ln>
          <a:effectLst>
            <a:glow rad="1524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spTree>
    <p:extLst>
      <p:ext uri="{BB962C8B-B14F-4D97-AF65-F5344CB8AC3E}">
        <p14:creationId xmlns:p14="http://schemas.microsoft.com/office/powerpoint/2010/main" val="3825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F4F37-142F-26BE-F596-7CDD72DF970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92F44D8E-4367-DB1D-1C4C-DC8CDE3399C4}"/>
                  </a:ext>
                </a:extLst>
              </p14:cNvPr>
              <p14:cNvContentPartPr/>
              <p14:nvPr/>
            </p14:nvContentPartPr>
            <p14:xfrm>
              <a:off x="411300" y="685620"/>
              <a:ext cx="360" cy="360"/>
            </p14:xfrm>
          </p:contentPart>
        </mc:Choice>
        <mc:Fallback xmlns="">
          <p:pic>
            <p:nvPicPr>
              <p:cNvPr id="11" name="Ink 10">
                <a:extLst>
                  <a:ext uri="{FF2B5EF4-FFF2-40B4-BE49-F238E27FC236}">
                    <a16:creationId xmlns:a16="http://schemas.microsoft.com/office/drawing/2014/main" id="{92F44D8E-4367-DB1D-1C4C-DC8CDE3399C4}"/>
                  </a:ext>
                </a:extLst>
              </p:cNvPr>
              <p:cNvPicPr/>
              <p:nvPr/>
            </p:nvPicPr>
            <p:blipFill>
              <a:blip r:embed="rId4"/>
              <a:stretch>
                <a:fillRect/>
              </a:stretch>
            </p:blipFill>
            <p:spPr>
              <a:xfrm>
                <a:off x="402300" y="676620"/>
                <a:ext cx="18000" cy="18000"/>
              </a:xfrm>
              <a:prstGeom prst="rect">
                <a:avLst/>
              </a:prstGeom>
            </p:spPr>
          </p:pic>
        </mc:Fallback>
      </mc:AlternateContent>
      <p:pic>
        <p:nvPicPr>
          <p:cNvPr id="10" name="Picture 9">
            <a:extLst>
              <a:ext uri="{FF2B5EF4-FFF2-40B4-BE49-F238E27FC236}">
                <a16:creationId xmlns:a16="http://schemas.microsoft.com/office/drawing/2014/main" id="{91A64210-067D-919B-EE4D-FE65567F9E0F}"/>
              </a:ext>
            </a:extLst>
          </p:cNvPr>
          <p:cNvPicPr>
            <a:picLocks noChangeAspect="1"/>
          </p:cNvPicPr>
          <p:nvPr/>
        </p:nvPicPr>
        <p:blipFill>
          <a:blip r:embed="rId5"/>
          <a:stretch>
            <a:fillRect/>
          </a:stretch>
        </p:blipFill>
        <p:spPr>
          <a:xfrm>
            <a:off x="109874" y="1480406"/>
            <a:ext cx="3159772" cy="4375184"/>
          </a:xfrm>
          <a:prstGeom prst="rect">
            <a:avLst/>
          </a:prstGeom>
          <a:solidFill>
            <a:schemeClr val="tx1"/>
          </a:solidFill>
          <a:ln>
            <a:solidFill>
              <a:schemeClr val="tx1"/>
            </a:solidFill>
          </a:ln>
        </p:spPr>
      </p:pic>
      <p:sp>
        <p:nvSpPr>
          <p:cNvPr id="5" name="Rectangle 4">
            <a:extLst>
              <a:ext uri="{FF2B5EF4-FFF2-40B4-BE49-F238E27FC236}">
                <a16:creationId xmlns:a16="http://schemas.microsoft.com/office/drawing/2014/main" id="{C3774865-575C-7CEA-7005-BC7446913A3D}"/>
              </a:ext>
            </a:extLst>
          </p:cNvPr>
          <p:cNvSpPr/>
          <p:nvPr/>
        </p:nvSpPr>
        <p:spPr>
          <a:xfrm>
            <a:off x="218731" y="4059070"/>
            <a:ext cx="1559932" cy="1796520"/>
          </a:xfrm>
          <a:prstGeom prst="rect">
            <a:avLst/>
          </a:prstGeom>
          <a:noFill/>
          <a:ln>
            <a:solidFill>
              <a:schemeClr val="accent1">
                <a:lumMod val="50000"/>
              </a:schemeClr>
            </a:solidFill>
          </a:ln>
          <a:effectLst>
            <a:glow rad="1524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pic>
        <p:nvPicPr>
          <p:cNvPr id="13" name="Picture 12">
            <a:extLst>
              <a:ext uri="{FF2B5EF4-FFF2-40B4-BE49-F238E27FC236}">
                <a16:creationId xmlns:a16="http://schemas.microsoft.com/office/drawing/2014/main" id="{28175F8F-6609-6F06-CC9A-434EEDB24821}"/>
              </a:ext>
            </a:extLst>
          </p:cNvPr>
          <p:cNvPicPr>
            <a:picLocks noChangeAspect="1"/>
          </p:cNvPicPr>
          <p:nvPr/>
        </p:nvPicPr>
        <p:blipFill>
          <a:blip r:embed="rId6"/>
          <a:stretch>
            <a:fillRect/>
          </a:stretch>
        </p:blipFill>
        <p:spPr>
          <a:xfrm>
            <a:off x="4016217" y="1480407"/>
            <a:ext cx="7842566" cy="4181492"/>
          </a:xfrm>
          <a:prstGeom prst="rect">
            <a:avLst/>
          </a:prstGeom>
          <a:effectLst/>
        </p:spPr>
      </p:pic>
      <p:sp>
        <p:nvSpPr>
          <p:cNvPr id="18" name="Rectangle 17">
            <a:extLst>
              <a:ext uri="{FF2B5EF4-FFF2-40B4-BE49-F238E27FC236}">
                <a16:creationId xmlns:a16="http://schemas.microsoft.com/office/drawing/2014/main" id="{EFA8707F-E662-EFBF-5DFB-3B983EC1E7FE}"/>
              </a:ext>
            </a:extLst>
          </p:cNvPr>
          <p:cNvSpPr/>
          <p:nvPr/>
        </p:nvSpPr>
        <p:spPr>
          <a:xfrm>
            <a:off x="4035267" y="1543164"/>
            <a:ext cx="4121465" cy="4181492"/>
          </a:xfrm>
          <a:prstGeom prst="rect">
            <a:avLst/>
          </a:prstGeom>
          <a:noFill/>
          <a:ln>
            <a:solidFill>
              <a:schemeClr val="accent1">
                <a:lumMod val="50000"/>
              </a:schemeClr>
            </a:solidFill>
          </a:ln>
          <a:effectLst>
            <a:glow rad="1524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cxnSp>
        <p:nvCxnSpPr>
          <p:cNvPr id="20" name="Straight Connector 19">
            <a:extLst>
              <a:ext uri="{FF2B5EF4-FFF2-40B4-BE49-F238E27FC236}">
                <a16:creationId xmlns:a16="http://schemas.microsoft.com/office/drawing/2014/main" id="{D7F83A19-5D2D-31DA-2F97-B5C0C4ED0595}"/>
              </a:ext>
            </a:extLst>
          </p:cNvPr>
          <p:cNvCxnSpPr>
            <a:cxnSpLocks/>
          </p:cNvCxnSpPr>
          <p:nvPr/>
        </p:nvCxnSpPr>
        <p:spPr>
          <a:xfrm>
            <a:off x="3505200" y="954107"/>
            <a:ext cx="0" cy="5359607"/>
          </a:xfrm>
          <a:prstGeom prst="line">
            <a:avLst/>
          </a:prstGeom>
          <a:ln w="117475"/>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C766250-13C8-EB09-C965-71443091A379}"/>
              </a:ext>
            </a:extLst>
          </p:cNvPr>
          <p:cNvSpPr txBox="1"/>
          <p:nvPr/>
        </p:nvSpPr>
        <p:spPr>
          <a:xfrm>
            <a:off x="0" y="0"/>
            <a:ext cx="12192000" cy="954107"/>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Calculating a Score for </a:t>
            </a:r>
            <a:r>
              <a:rPr lang="en-US" sz="2400" b="1" dirty="0">
                <a:solidFill>
                  <a:schemeClr val="bg1"/>
                </a:solidFill>
                <a:latin typeface="Arial" panose="020B0604020202020204" pitchFamily="34" charset="0"/>
                <a:cs typeface="Arial" panose="020B0604020202020204" pitchFamily="34" charset="0"/>
              </a:rPr>
              <a:t>Depression </a:t>
            </a:r>
            <a:r>
              <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B3100-0044-C432-F3DD-1FEB8E4AB51B}"/>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D1E4BA7-987A-F7FD-286D-7E0E9FC87272}"/>
              </a:ext>
            </a:extLst>
          </p:cNvPr>
          <p:cNvPicPr>
            <a:picLocks noChangeAspect="1"/>
          </p:cNvPicPr>
          <p:nvPr/>
        </p:nvPicPr>
        <p:blipFill>
          <a:blip r:embed="rId3"/>
          <a:srcRect l="1704"/>
          <a:stretch>
            <a:fillRect/>
          </a:stretch>
        </p:blipFill>
        <p:spPr>
          <a:xfrm>
            <a:off x="4025899" y="1119526"/>
            <a:ext cx="7708901" cy="4073207"/>
          </a:xfrm>
          <a:prstGeom prst="rect">
            <a:avLst/>
          </a:prstGeom>
          <a:effectLst/>
        </p:spPr>
      </p:pic>
      <p:sp>
        <p:nvSpPr>
          <p:cNvPr id="18" name="Rectangle 17">
            <a:extLst>
              <a:ext uri="{FF2B5EF4-FFF2-40B4-BE49-F238E27FC236}">
                <a16:creationId xmlns:a16="http://schemas.microsoft.com/office/drawing/2014/main" id="{A9217FB9-CB64-FEC7-DCFD-6F7F02143759}"/>
              </a:ext>
            </a:extLst>
          </p:cNvPr>
          <p:cNvSpPr/>
          <p:nvPr/>
        </p:nvSpPr>
        <p:spPr>
          <a:xfrm>
            <a:off x="7949883" y="1412887"/>
            <a:ext cx="3784917" cy="3779846"/>
          </a:xfrm>
          <a:prstGeom prst="rect">
            <a:avLst/>
          </a:prstGeom>
          <a:noFill/>
          <a:ln>
            <a:solidFill>
              <a:schemeClr val="accent1">
                <a:lumMod val="50000"/>
              </a:schemeClr>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pic>
        <p:nvPicPr>
          <p:cNvPr id="3" name="Picture 2">
            <a:extLst>
              <a:ext uri="{FF2B5EF4-FFF2-40B4-BE49-F238E27FC236}">
                <a16:creationId xmlns:a16="http://schemas.microsoft.com/office/drawing/2014/main" id="{AF0875A9-F820-E742-DA9C-0508CFA405FE}"/>
              </a:ext>
            </a:extLst>
          </p:cNvPr>
          <p:cNvPicPr>
            <a:picLocks noChangeAspect="1"/>
          </p:cNvPicPr>
          <p:nvPr/>
        </p:nvPicPr>
        <p:blipFill>
          <a:blip r:embed="rId4"/>
          <a:stretch>
            <a:fillRect/>
          </a:stretch>
        </p:blipFill>
        <p:spPr>
          <a:xfrm>
            <a:off x="220558" y="1498600"/>
            <a:ext cx="3159772" cy="4375184"/>
          </a:xfrm>
          <a:prstGeom prst="rect">
            <a:avLst/>
          </a:prstGeom>
          <a:ln>
            <a:solidFill>
              <a:schemeClr val="tx1"/>
            </a:solidFill>
          </a:ln>
        </p:spPr>
      </p:pic>
      <p:sp>
        <p:nvSpPr>
          <p:cNvPr id="5" name="Rectangle 4">
            <a:extLst>
              <a:ext uri="{FF2B5EF4-FFF2-40B4-BE49-F238E27FC236}">
                <a16:creationId xmlns:a16="http://schemas.microsoft.com/office/drawing/2014/main" id="{4EDE5359-C7EE-F7D2-776A-BBF58255B090}"/>
              </a:ext>
            </a:extLst>
          </p:cNvPr>
          <p:cNvSpPr/>
          <p:nvPr/>
        </p:nvSpPr>
        <p:spPr>
          <a:xfrm>
            <a:off x="1945230" y="4184684"/>
            <a:ext cx="1435100" cy="1689100"/>
          </a:xfrm>
          <a:prstGeom prst="rect">
            <a:avLst/>
          </a:prstGeom>
          <a:noFill/>
          <a:ln>
            <a:solidFill>
              <a:schemeClr val="accent1">
                <a:lumMod val="50000"/>
              </a:schemeClr>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sp>
        <p:nvSpPr>
          <p:cNvPr id="12" name="TextBox 11">
            <a:extLst>
              <a:ext uri="{FF2B5EF4-FFF2-40B4-BE49-F238E27FC236}">
                <a16:creationId xmlns:a16="http://schemas.microsoft.com/office/drawing/2014/main" id="{ABEBB644-91DA-0955-9667-22E2B79C1D68}"/>
              </a:ext>
            </a:extLst>
          </p:cNvPr>
          <p:cNvSpPr txBox="1"/>
          <p:nvPr/>
        </p:nvSpPr>
        <p:spPr>
          <a:xfrm>
            <a:off x="0" y="0"/>
            <a:ext cx="12192000" cy="954107"/>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Calculating a Score for Anxiety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cxnSp>
        <p:nvCxnSpPr>
          <p:cNvPr id="2" name="Straight Connector 1">
            <a:extLst>
              <a:ext uri="{FF2B5EF4-FFF2-40B4-BE49-F238E27FC236}">
                <a16:creationId xmlns:a16="http://schemas.microsoft.com/office/drawing/2014/main" id="{A2030D69-BB93-2921-2646-8180D5978DE3}"/>
              </a:ext>
            </a:extLst>
          </p:cNvPr>
          <p:cNvCxnSpPr>
            <a:cxnSpLocks/>
          </p:cNvCxnSpPr>
          <p:nvPr/>
        </p:nvCxnSpPr>
        <p:spPr>
          <a:xfrm>
            <a:off x="3646714" y="984216"/>
            <a:ext cx="0" cy="5359607"/>
          </a:xfrm>
          <a:prstGeom prst="line">
            <a:avLst/>
          </a:prstGeom>
          <a:ln w="1174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37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13">
    <p:bg>
      <p:bgPr>
        <a:solidFill>
          <a:srgbClr val="F5F6F7"/>
        </a:solidFill>
        <a:effectLst/>
      </p:bgPr>
    </p:bg>
    <p:spTree>
      <p:nvGrpSpPr>
        <p:cNvPr id="1" name=""/>
        <p:cNvGrpSpPr/>
        <p:nvPr/>
      </p:nvGrpSpPr>
      <p:grpSpPr>
        <a:xfrm>
          <a:off x="0" y="0"/>
          <a:ext cx="0" cy="0"/>
          <a:chOff x="0" y="0"/>
          <a:chExt cx="0" cy="0"/>
        </a:xfrm>
      </p:grpSpPr>
      <p:sp>
        <p:nvSpPr>
          <p:cNvPr id="4" name="Text 2"/>
          <p:cNvSpPr/>
          <p:nvPr/>
        </p:nvSpPr>
        <p:spPr>
          <a:xfrm>
            <a:off x="777393" y="500743"/>
            <a:ext cx="10637215" cy="1304762"/>
          </a:xfrm>
          <a:prstGeom prst="rect">
            <a:avLst/>
          </a:prstGeom>
          <a:noFill/>
          <a:ln>
            <a:solidFill>
              <a:schemeClr val="tx1"/>
            </a:solidFill>
          </a:ln>
        </p:spPr>
        <p:txBody>
          <a:bodyPr wrap="square" lIns="0" tIns="0" rIns="0" bIns="0" rtlCol="0" anchor="t"/>
          <a:lstStyle/>
          <a:p>
            <a:pPr marL="0" indent="0" algn="ctr">
              <a:lnSpc>
                <a:spcPct val="100000"/>
              </a:lnSpc>
              <a:buNone/>
            </a:pPr>
            <a:endParaRPr lang="en-US" sz="3000" b="1" dirty="0">
              <a:solidFill>
                <a:srgbClr val="111418"/>
              </a:solidFill>
              <a:latin typeface="Arial" panose="020B0604020202020204" pitchFamily="34" charset="0"/>
              <a:ea typeface="Georgia" pitchFamily="34" charset="-122"/>
              <a:cs typeface="Arial" panose="020B0604020202020204" pitchFamily="34" charset="0"/>
            </a:endParaRPr>
          </a:p>
          <a:p>
            <a:pPr marL="0" indent="0" algn="ctr">
              <a:lnSpc>
                <a:spcPct val="100000"/>
              </a:lnSpc>
              <a:buNone/>
            </a:pPr>
            <a:r>
              <a:rPr lang="en-US" sz="3000" b="1" dirty="0">
                <a:solidFill>
                  <a:srgbClr val="111418"/>
                </a:solidFill>
                <a:latin typeface="Arial" panose="020B0604020202020204" pitchFamily="34" charset="0"/>
                <a:ea typeface="Georgia" pitchFamily="34" charset="-122"/>
                <a:cs typeface="Arial" panose="020B0604020202020204" pitchFamily="34" charset="0"/>
              </a:rPr>
              <a:t>Building A List of Resources For Anxiety Referrals</a:t>
            </a:r>
            <a:endParaRPr lang="en-US" sz="3000" dirty="0">
              <a:latin typeface="Arial" panose="020B0604020202020204" pitchFamily="34" charset="0"/>
              <a:cs typeface="Arial" panose="020B0604020202020204" pitchFamily="34" charset="0"/>
            </a:endParaRPr>
          </a:p>
        </p:txBody>
      </p:sp>
      <p:sp>
        <p:nvSpPr>
          <p:cNvPr id="6" name="Text 4"/>
          <p:cNvSpPr/>
          <p:nvPr/>
        </p:nvSpPr>
        <p:spPr>
          <a:xfrm>
            <a:off x="1066800" y="2079825"/>
            <a:ext cx="10058400" cy="274320"/>
          </a:xfrm>
          <a:prstGeom prst="rect">
            <a:avLst/>
          </a:prstGeom>
          <a:solidFill>
            <a:schemeClr val="accent2">
              <a:lumMod val="20000"/>
              <a:lumOff val="80000"/>
            </a:schemeClr>
          </a:solidFill>
          <a:ln/>
        </p:spPr>
        <p:txBody>
          <a:bodyPr wrap="square" lIns="0" tIns="0" rIns="0" bIns="0" rtlCol="0" anchor="ctr"/>
          <a:lstStyle/>
          <a:p>
            <a:pPr marL="0" indent="0" algn="ctr">
              <a:buNone/>
            </a:pPr>
            <a:r>
              <a:rPr lang="en-US" sz="2000" b="1" kern="0" spc="150" dirty="0">
                <a:solidFill>
                  <a:srgbClr val="0070C0"/>
                </a:solidFill>
                <a:latin typeface="Arial" panose="020B0604020202020204" pitchFamily="34" charset="0"/>
                <a:ea typeface="Calibri" pitchFamily="34" charset="-122"/>
                <a:cs typeface="Arial" panose="020B0604020202020204" pitchFamily="34" charset="0"/>
              </a:rPr>
              <a:t>ASSEMBLE IN ADVANCE</a:t>
            </a:r>
            <a:endParaRPr lang="en-US" sz="2000" dirty="0">
              <a:solidFill>
                <a:srgbClr val="0070C0"/>
              </a:solidFill>
              <a:latin typeface="Arial" panose="020B0604020202020204" pitchFamily="34" charset="0"/>
              <a:cs typeface="Arial" panose="020B0604020202020204" pitchFamily="34" charset="0"/>
            </a:endParaRPr>
          </a:p>
        </p:txBody>
      </p:sp>
      <p:sp>
        <p:nvSpPr>
          <p:cNvPr id="7" name="Shape 5"/>
          <p:cNvSpPr/>
          <p:nvPr/>
        </p:nvSpPr>
        <p:spPr>
          <a:xfrm>
            <a:off x="777240" y="2532888"/>
            <a:ext cx="2453564" cy="3441192"/>
          </a:xfrm>
          <a:prstGeom prst="rect">
            <a:avLst/>
          </a:prstGeom>
          <a:solidFill>
            <a:srgbClr val="FFFFFF"/>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8" name="Shape 6"/>
          <p:cNvSpPr/>
          <p:nvPr/>
        </p:nvSpPr>
        <p:spPr>
          <a:xfrm>
            <a:off x="1005840" y="3246120"/>
            <a:ext cx="457200" cy="457200"/>
          </a:xfrm>
          <a:prstGeom prst="ellipse">
            <a:avLst/>
          </a:prstGeom>
          <a:solidFill>
            <a:srgbClr val="111418"/>
          </a:solidFill>
          <a:ln/>
        </p:spPr>
        <p:txBody>
          <a:bodyPr/>
          <a:lstStyle/>
          <a:p>
            <a:endParaRPr lang="en-US" dirty="0"/>
          </a:p>
        </p:txBody>
      </p:sp>
      <p:sp>
        <p:nvSpPr>
          <p:cNvPr id="9" name="Text 7"/>
          <p:cNvSpPr/>
          <p:nvPr/>
        </p:nvSpPr>
        <p:spPr>
          <a:xfrm>
            <a:off x="1005840" y="324612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1</a:t>
            </a:r>
            <a:endParaRPr lang="en-US" sz="1800" dirty="0"/>
          </a:p>
        </p:txBody>
      </p:sp>
      <p:sp>
        <p:nvSpPr>
          <p:cNvPr id="10" name="Text 8"/>
          <p:cNvSpPr/>
          <p:nvPr/>
        </p:nvSpPr>
        <p:spPr>
          <a:xfrm>
            <a:off x="1005840" y="3840480"/>
            <a:ext cx="2042084" cy="1554480"/>
          </a:xfrm>
          <a:prstGeom prst="rect">
            <a:avLst/>
          </a:prstGeom>
          <a:noFill/>
          <a:ln/>
        </p:spPr>
        <p:txBody>
          <a:bodyPr wrap="square" lIns="0" tIns="0" rIns="0" bIns="0" rtlCol="0" anchor="t"/>
          <a:lstStyle/>
          <a:p>
            <a:pPr marL="0" indent="0">
              <a:lnSpc>
                <a:spcPct val="104000"/>
              </a:lnSpc>
              <a:buNone/>
            </a:pPr>
            <a:r>
              <a:rPr lang="en-US" sz="1400" b="1" dirty="0">
                <a:solidFill>
                  <a:srgbClr val="111418"/>
                </a:solidFill>
                <a:latin typeface="Arial" panose="020B0604020202020204" pitchFamily="34" charset="0"/>
                <a:ea typeface="Georgia" pitchFamily="34" charset="-122"/>
                <a:cs typeface="Arial" panose="020B0604020202020204" pitchFamily="34" charset="0"/>
              </a:rPr>
              <a:t>Local &amp; Community Resources
</a:t>
            </a:r>
            <a:endParaRPr lang="en-US" dirty="0">
              <a:latin typeface="Arial" panose="020B0604020202020204" pitchFamily="34" charset="0"/>
              <a:cs typeface="Arial" panose="020B0604020202020204" pitchFamily="34" charset="0"/>
            </a:endParaRPr>
          </a:p>
          <a:p>
            <a:pPr marL="0" indent="0">
              <a:lnSpc>
                <a:spcPct val="104000"/>
              </a:lnSpc>
              <a:buNone/>
            </a:pPr>
            <a:r>
              <a:rPr lang="en-US" sz="1400" i="1" dirty="0">
                <a:latin typeface="Arial" panose="020B0604020202020204" pitchFamily="34" charset="0"/>
                <a:ea typeface="Calibri" pitchFamily="34" charset="-122"/>
                <a:cs typeface="Arial" panose="020B0604020202020204" pitchFamily="34" charset="0"/>
              </a:rPr>
              <a:t>Providers and programs caregivers can access. </a:t>
            </a:r>
            <a:endParaRPr lang="en-US" i="1" dirty="0">
              <a:latin typeface="Arial" panose="020B0604020202020204" pitchFamily="34" charset="0"/>
              <a:cs typeface="Arial" panose="020B0604020202020204" pitchFamily="34" charset="0"/>
            </a:endParaRPr>
          </a:p>
        </p:txBody>
      </p:sp>
      <p:sp>
        <p:nvSpPr>
          <p:cNvPr id="11" name="Shape 9"/>
          <p:cNvSpPr/>
          <p:nvPr/>
        </p:nvSpPr>
        <p:spPr>
          <a:xfrm>
            <a:off x="3505124" y="2532888"/>
            <a:ext cx="2453564" cy="3441192"/>
          </a:xfrm>
          <a:prstGeom prst="rect">
            <a:avLst/>
          </a:prstGeom>
          <a:solidFill>
            <a:srgbClr val="FFFFFF"/>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12" name="Shape 10"/>
          <p:cNvSpPr/>
          <p:nvPr/>
        </p:nvSpPr>
        <p:spPr>
          <a:xfrm>
            <a:off x="3733724" y="3246120"/>
            <a:ext cx="457200" cy="457200"/>
          </a:xfrm>
          <a:prstGeom prst="ellipse">
            <a:avLst/>
          </a:prstGeom>
          <a:solidFill>
            <a:srgbClr val="111418"/>
          </a:solidFill>
          <a:ln/>
        </p:spPr>
        <p:txBody>
          <a:bodyPr/>
          <a:lstStyle/>
          <a:p>
            <a:endParaRPr lang="en-US" dirty="0"/>
          </a:p>
        </p:txBody>
      </p:sp>
      <p:sp>
        <p:nvSpPr>
          <p:cNvPr id="13" name="Text 11"/>
          <p:cNvSpPr/>
          <p:nvPr/>
        </p:nvSpPr>
        <p:spPr>
          <a:xfrm>
            <a:off x="3733724" y="324612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2</a:t>
            </a:r>
            <a:endParaRPr lang="en-US" sz="1800" dirty="0"/>
          </a:p>
        </p:txBody>
      </p:sp>
      <p:sp>
        <p:nvSpPr>
          <p:cNvPr id="15" name="Shape 13"/>
          <p:cNvSpPr/>
          <p:nvPr/>
        </p:nvSpPr>
        <p:spPr>
          <a:xfrm>
            <a:off x="6233008" y="2532888"/>
            <a:ext cx="2453564" cy="3441192"/>
          </a:xfrm>
          <a:prstGeom prst="rect">
            <a:avLst/>
          </a:prstGeom>
          <a:solidFill>
            <a:srgbClr val="FFFFFF"/>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16" name="Shape 14"/>
          <p:cNvSpPr/>
          <p:nvPr/>
        </p:nvSpPr>
        <p:spPr>
          <a:xfrm>
            <a:off x="6461608" y="3246120"/>
            <a:ext cx="457200" cy="457200"/>
          </a:xfrm>
          <a:prstGeom prst="ellipse">
            <a:avLst/>
          </a:prstGeom>
          <a:solidFill>
            <a:srgbClr val="111418"/>
          </a:solidFill>
          <a:ln/>
        </p:spPr>
        <p:txBody>
          <a:bodyPr/>
          <a:lstStyle/>
          <a:p>
            <a:endParaRPr lang="en-US" dirty="0"/>
          </a:p>
        </p:txBody>
      </p:sp>
      <p:sp>
        <p:nvSpPr>
          <p:cNvPr id="17" name="Text 15"/>
          <p:cNvSpPr/>
          <p:nvPr/>
        </p:nvSpPr>
        <p:spPr>
          <a:xfrm>
            <a:off x="6461608" y="324612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3</a:t>
            </a:r>
            <a:endParaRPr lang="en-US" sz="1800" dirty="0"/>
          </a:p>
        </p:txBody>
      </p:sp>
      <p:sp>
        <p:nvSpPr>
          <p:cNvPr id="18" name="Text 16"/>
          <p:cNvSpPr/>
          <p:nvPr/>
        </p:nvSpPr>
        <p:spPr>
          <a:xfrm>
            <a:off x="3733724" y="3870960"/>
            <a:ext cx="2042084" cy="1554480"/>
          </a:xfrm>
          <a:prstGeom prst="rect">
            <a:avLst/>
          </a:prstGeom>
          <a:noFill/>
          <a:ln/>
        </p:spPr>
        <p:txBody>
          <a:bodyPr wrap="square" lIns="0" tIns="0" rIns="0" bIns="0" rtlCol="0" anchor="t"/>
          <a:lstStyle/>
          <a:p>
            <a:pPr marL="0" indent="0">
              <a:lnSpc>
                <a:spcPct val="104000"/>
              </a:lnSpc>
              <a:buNone/>
            </a:pPr>
            <a:r>
              <a:rPr lang="en-US" sz="1400" b="1" dirty="0">
                <a:solidFill>
                  <a:srgbClr val="111418"/>
                </a:solidFill>
                <a:latin typeface="Arial" panose="020B0604020202020204" pitchFamily="34" charset="0"/>
                <a:ea typeface="Georgia" pitchFamily="34" charset="-122"/>
                <a:cs typeface="Arial" panose="020B0604020202020204" pitchFamily="34" charset="0"/>
              </a:rPr>
              <a:t>Warm Lines
</a:t>
            </a:r>
            <a:endParaRPr lang="en-US" sz="1400" i="1" dirty="0">
              <a:latin typeface="Arial" panose="020B0604020202020204" pitchFamily="34" charset="0"/>
              <a:cs typeface="Arial" panose="020B0604020202020204" pitchFamily="34" charset="0"/>
            </a:endParaRPr>
          </a:p>
          <a:p>
            <a:pPr marL="0" indent="0">
              <a:lnSpc>
                <a:spcPct val="104000"/>
              </a:lnSpc>
              <a:buNone/>
            </a:pPr>
            <a:r>
              <a:rPr lang="en-US" sz="1600" i="1" dirty="0">
                <a:latin typeface="Arial" panose="020B0604020202020204" pitchFamily="34" charset="0"/>
                <a:ea typeface="Calibri" pitchFamily="34" charset="-122"/>
                <a:cs typeface="Arial" panose="020B0604020202020204" pitchFamily="34" charset="0"/>
              </a:rPr>
              <a:t>Non-crisis support and listening lines.</a:t>
            </a:r>
            <a:endParaRPr lang="en-US" sz="2000" i="1" dirty="0">
              <a:latin typeface="Arial" panose="020B0604020202020204" pitchFamily="34" charset="0"/>
              <a:cs typeface="Arial" panose="020B0604020202020204" pitchFamily="34" charset="0"/>
            </a:endParaRPr>
          </a:p>
        </p:txBody>
      </p:sp>
      <p:sp>
        <p:nvSpPr>
          <p:cNvPr id="19" name="Shape 17"/>
          <p:cNvSpPr/>
          <p:nvPr/>
        </p:nvSpPr>
        <p:spPr>
          <a:xfrm>
            <a:off x="8960891" y="2532888"/>
            <a:ext cx="2453564" cy="3441192"/>
          </a:xfrm>
          <a:prstGeom prst="rect">
            <a:avLst/>
          </a:prstGeom>
          <a:solidFill>
            <a:srgbClr val="FFFFFF"/>
          </a:solidFill>
          <a:ln w="12700">
            <a:solidFill>
              <a:srgbClr val="E7E9EC"/>
            </a:solidFill>
            <a:prstDash val="solid"/>
          </a:ln>
          <a:effectLst>
            <a:outerShdw blurRad="114300" dist="38100" dir="5400000" algn="bl" rotWithShape="0">
              <a:srgbClr val="000000">
                <a:alpha val="10000"/>
              </a:srgbClr>
            </a:outerShdw>
          </a:effectLst>
        </p:spPr>
        <p:txBody>
          <a:bodyPr/>
          <a:lstStyle/>
          <a:p>
            <a:endParaRPr lang="en-US" dirty="0"/>
          </a:p>
        </p:txBody>
      </p:sp>
      <p:sp>
        <p:nvSpPr>
          <p:cNvPr id="20" name="Shape 18"/>
          <p:cNvSpPr/>
          <p:nvPr/>
        </p:nvSpPr>
        <p:spPr>
          <a:xfrm>
            <a:off x="9189491" y="3246120"/>
            <a:ext cx="457200" cy="457200"/>
          </a:xfrm>
          <a:prstGeom prst="ellipse">
            <a:avLst/>
          </a:prstGeom>
          <a:solidFill>
            <a:srgbClr val="111418"/>
          </a:solidFill>
          <a:ln/>
        </p:spPr>
        <p:txBody>
          <a:bodyPr/>
          <a:lstStyle/>
          <a:p>
            <a:endParaRPr lang="en-US" dirty="0"/>
          </a:p>
        </p:txBody>
      </p:sp>
      <p:sp>
        <p:nvSpPr>
          <p:cNvPr id="21" name="Text 19"/>
          <p:cNvSpPr/>
          <p:nvPr/>
        </p:nvSpPr>
        <p:spPr>
          <a:xfrm>
            <a:off x="9189491" y="324612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Georgia" pitchFamily="34" charset="0"/>
                <a:ea typeface="Georgia" pitchFamily="34" charset="-122"/>
                <a:cs typeface="Georgia" pitchFamily="34" charset="-120"/>
              </a:rPr>
              <a:t>4</a:t>
            </a:r>
            <a:endParaRPr lang="en-US" sz="1800" dirty="0"/>
          </a:p>
        </p:txBody>
      </p:sp>
      <p:sp>
        <p:nvSpPr>
          <p:cNvPr id="22" name="Text 20"/>
          <p:cNvSpPr/>
          <p:nvPr/>
        </p:nvSpPr>
        <p:spPr>
          <a:xfrm>
            <a:off x="9189491" y="3840480"/>
            <a:ext cx="2042084" cy="1554480"/>
          </a:xfrm>
          <a:prstGeom prst="rect">
            <a:avLst/>
          </a:prstGeom>
          <a:noFill/>
          <a:ln/>
        </p:spPr>
        <p:txBody>
          <a:bodyPr wrap="square" lIns="0" tIns="0" rIns="0" bIns="0" rtlCol="0" anchor="t"/>
          <a:lstStyle/>
          <a:p>
            <a:pPr marL="0" indent="0">
              <a:lnSpc>
                <a:spcPct val="104000"/>
              </a:lnSpc>
              <a:buNone/>
            </a:pPr>
            <a:r>
              <a:rPr lang="en-US" sz="1400" b="1" dirty="0">
                <a:solidFill>
                  <a:srgbClr val="111418"/>
                </a:solidFill>
                <a:latin typeface="Georgia" pitchFamily="34" charset="0"/>
                <a:ea typeface="Georgia" pitchFamily="34" charset="-122"/>
                <a:cs typeface="Georgia" pitchFamily="34" charset="-120"/>
              </a:rPr>
              <a:t>And More
</a:t>
            </a:r>
            <a:endParaRPr lang="en-US" sz="1600" i="1" dirty="0">
              <a:latin typeface="Arial" panose="020B0604020202020204" pitchFamily="34" charset="0"/>
              <a:cs typeface="Arial" panose="020B0604020202020204" pitchFamily="34" charset="0"/>
            </a:endParaRPr>
          </a:p>
          <a:p>
            <a:pPr marL="0" indent="0">
              <a:lnSpc>
                <a:spcPct val="104000"/>
              </a:lnSpc>
              <a:buNone/>
            </a:pPr>
            <a:r>
              <a:rPr lang="en-US" sz="1600" i="1" dirty="0">
                <a:latin typeface="Arial" panose="020B0604020202020204" pitchFamily="34" charset="0"/>
                <a:ea typeface="Calibri" pitchFamily="34" charset="-122"/>
                <a:cs typeface="Arial" panose="020B0604020202020204" pitchFamily="34" charset="0"/>
              </a:rPr>
              <a:t>Other sources of support &amp; information.</a:t>
            </a:r>
            <a:endParaRPr lang="en-US" sz="1600" i="1" dirty="0">
              <a:latin typeface="Arial" panose="020B0604020202020204" pitchFamily="34" charset="0"/>
              <a:cs typeface="Arial" panose="020B0604020202020204" pitchFamily="34" charset="0"/>
            </a:endParaRPr>
          </a:p>
        </p:txBody>
      </p:sp>
      <p:sp>
        <p:nvSpPr>
          <p:cNvPr id="23" name="Text 21"/>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24" name="Text 22"/>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13</a:t>
            </a:r>
            <a:endParaRPr lang="en-US" sz="900" dirty="0"/>
          </a:p>
        </p:txBody>
      </p:sp>
      <p:sp>
        <p:nvSpPr>
          <p:cNvPr id="14" name="Text 12"/>
          <p:cNvSpPr/>
          <p:nvPr/>
        </p:nvSpPr>
        <p:spPr>
          <a:xfrm>
            <a:off x="6461608" y="3870960"/>
            <a:ext cx="2042084" cy="1554480"/>
          </a:xfrm>
          <a:prstGeom prst="rect">
            <a:avLst/>
          </a:prstGeom>
          <a:noFill/>
          <a:ln/>
        </p:spPr>
        <p:txBody>
          <a:bodyPr wrap="square" lIns="0" tIns="0" rIns="0" bIns="0" rtlCol="0" anchor="t"/>
          <a:lstStyle/>
          <a:p>
            <a:pPr marL="0" indent="0">
              <a:lnSpc>
                <a:spcPct val="104000"/>
              </a:lnSpc>
              <a:buNone/>
            </a:pPr>
            <a:r>
              <a:rPr lang="en-US" sz="1400" b="1" dirty="0">
                <a:solidFill>
                  <a:srgbClr val="111418"/>
                </a:solidFill>
                <a:latin typeface="Arial" panose="020B0604020202020204" pitchFamily="34" charset="0"/>
                <a:ea typeface="Georgia" pitchFamily="34" charset="-122"/>
                <a:cs typeface="Arial" panose="020B0604020202020204" pitchFamily="34" charset="0"/>
              </a:rPr>
              <a:t>Telehealth Options</a:t>
            </a:r>
            <a:r>
              <a:rPr lang="en-US" sz="1400" b="1" dirty="0">
                <a:solidFill>
                  <a:srgbClr val="111418"/>
                </a:solidFill>
                <a:latin typeface="Georgia" pitchFamily="34" charset="0"/>
                <a:ea typeface="Georgia" pitchFamily="34" charset="-122"/>
                <a:cs typeface="Georgia" pitchFamily="34" charset="-120"/>
              </a:rPr>
              <a:t>
</a:t>
            </a:r>
            <a:endParaRPr lang="en-US" sz="1600" i="1" dirty="0">
              <a:latin typeface="Arial" panose="020B0604020202020204" pitchFamily="34" charset="0"/>
              <a:cs typeface="Arial" panose="020B0604020202020204" pitchFamily="34" charset="0"/>
            </a:endParaRPr>
          </a:p>
          <a:p>
            <a:pPr marL="0" indent="0">
              <a:lnSpc>
                <a:spcPct val="104000"/>
              </a:lnSpc>
              <a:buNone/>
            </a:pPr>
            <a:r>
              <a:rPr lang="en-US" sz="1600" i="1" dirty="0">
                <a:latin typeface="Arial" panose="020B0604020202020204" pitchFamily="34" charset="0"/>
                <a:ea typeface="Calibri" pitchFamily="34" charset="-122"/>
                <a:cs typeface="Arial" panose="020B0604020202020204" pitchFamily="34" charset="0"/>
              </a:rPr>
              <a:t>Virtual access to mental health support.</a:t>
            </a:r>
            <a:endParaRPr lang="en-US" sz="1600" i="1" dirty="0">
              <a:latin typeface="Arial" panose="020B0604020202020204" pitchFamily="34" charset="0"/>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6F7"/>
        </a:solidFill>
        <a:effectLst/>
      </p:bgPr>
    </p:bg>
    <p:spTree>
      <p:nvGrpSpPr>
        <p:cNvPr id="1" name="">
          <a:extLst>
            <a:ext uri="{FF2B5EF4-FFF2-40B4-BE49-F238E27FC236}">
              <a16:creationId xmlns:a16="http://schemas.microsoft.com/office/drawing/2014/main" id="{F339793D-58FD-35E1-6D4D-B2D928C077FF}"/>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3116A23B-DAC7-4900-0B7F-F5186FF63717}"/>
              </a:ext>
            </a:extLst>
          </p:cNvPr>
          <p:cNvSpPr/>
          <p:nvPr/>
        </p:nvSpPr>
        <p:spPr>
          <a:xfrm>
            <a:off x="899312" y="998982"/>
            <a:ext cx="10637215" cy="914400"/>
          </a:xfrm>
          <a:prstGeom prst="rect">
            <a:avLst/>
          </a:prstGeom>
          <a:noFill/>
          <a:ln/>
        </p:spPr>
        <p:txBody>
          <a:bodyPr wrap="square" lIns="0" tIns="0" rIns="0" bIns="0" rtlCol="0" anchor="t"/>
          <a:lstStyle/>
          <a:p>
            <a:pPr marL="0" indent="0" algn="ctr">
              <a:lnSpc>
                <a:spcPct val="100000"/>
              </a:lnSpc>
              <a:buNone/>
            </a:pPr>
            <a:endParaRPr lang="en-US" sz="3000" b="1" dirty="0">
              <a:solidFill>
                <a:srgbClr val="111418"/>
              </a:solidFill>
              <a:latin typeface="Georgia" pitchFamily="34" charset="0"/>
              <a:ea typeface="Georgia" pitchFamily="34" charset="-122"/>
              <a:cs typeface="Georgia" pitchFamily="34" charset="-120"/>
            </a:endParaRPr>
          </a:p>
          <a:p>
            <a:pPr marL="0" indent="0" algn="ctr">
              <a:lnSpc>
                <a:spcPct val="100000"/>
              </a:lnSpc>
              <a:buNone/>
            </a:pPr>
            <a:endParaRPr lang="en-US" sz="3000" b="1" dirty="0">
              <a:solidFill>
                <a:srgbClr val="111418"/>
              </a:solidFill>
              <a:latin typeface="Georgia" pitchFamily="34" charset="0"/>
              <a:ea typeface="Georgia" pitchFamily="34" charset="-122"/>
              <a:cs typeface="Georgia" pitchFamily="34" charset="-120"/>
            </a:endParaRPr>
          </a:p>
        </p:txBody>
      </p:sp>
      <p:sp>
        <p:nvSpPr>
          <p:cNvPr id="22" name="Shape 20">
            <a:extLst>
              <a:ext uri="{FF2B5EF4-FFF2-40B4-BE49-F238E27FC236}">
                <a16:creationId xmlns:a16="http://schemas.microsoft.com/office/drawing/2014/main" id="{835A0826-69D9-3AD3-0F27-FBDCA2F07D55}"/>
              </a:ext>
            </a:extLst>
          </p:cNvPr>
          <p:cNvSpPr/>
          <p:nvPr/>
        </p:nvSpPr>
        <p:spPr>
          <a:xfrm>
            <a:off x="815492" y="1127760"/>
            <a:ext cx="83820" cy="4632960"/>
          </a:xfrm>
          <a:prstGeom prst="rect">
            <a:avLst/>
          </a:prstGeom>
          <a:solidFill>
            <a:srgbClr val="111418"/>
          </a:solidFill>
          <a:ln/>
        </p:spPr>
        <p:txBody>
          <a:bodyPr/>
          <a:lstStyle/>
          <a:p>
            <a:endParaRPr lang="en-US" dirty="0"/>
          </a:p>
        </p:txBody>
      </p:sp>
      <p:sp>
        <p:nvSpPr>
          <p:cNvPr id="24" name="Text 22">
            <a:extLst>
              <a:ext uri="{FF2B5EF4-FFF2-40B4-BE49-F238E27FC236}">
                <a16:creationId xmlns:a16="http://schemas.microsoft.com/office/drawing/2014/main" id="{19FB6EE0-0ADA-0B92-CE28-6E897F2AB5C4}"/>
              </a:ext>
            </a:extLst>
          </p:cNvPr>
          <p:cNvSpPr/>
          <p:nvPr/>
        </p:nvSpPr>
        <p:spPr>
          <a:xfrm>
            <a:off x="2005660" y="2730329"/>
            <a:ext cx="8199120" cy="2430018"/>
          </a:xfrm>
          <a:prstGeom prst="rect">
            <a:avLst/>
          </a:prstGeom>
          <a:solidFill>
            <a:schemeClr val="accent2">
              <a:lumMod val="20000"/>
              <a:lumOff val="80000"/>
            </a:schemeClr>
          </a:solidFill>
          <a:ln w="76200">
            <a:solidFill>
              <a:schemeClr val="tx1"/>
            </a:solidFill>
          </a:ln>
        </p:spPr>
        <p:txBody>
          <a:bodyPr wrap="square" lIns="0" tIns="0" rIns="0" bIns="0" rtlCol="0" anchor="ctr"/>
          <a:lstStyle/>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800" b="1" dirty="0">
              <a:latin typeface="Arial" panose="020B0604020202020204" pitchFamily="34" charset="0"/>
              <a:cs typeface="Arial" panose="020B0604020202020204" pitchFamily="34" charset="0"/>
            </a:endParaRPr>
          </a:p>
          <a:p>
            <a:pPr marL="914400" lvl="1" indent="-457200">
              <a:buFont typeface="Wingdings" panose="05000000000000000000" pitchFamily="2" charset="2"/>
              <a:buChar char="§"/>
            </a:pPr>
            <a:r>
              <a:rPr lang="en-US" sz="2400" b="1" dirty="0">
                <a:latin typeface="Arial" panose="020B0604020202020204" pitchFamily="34" charset="0"/>
                <a:cs typeface="Arial" panose="020B0604020202020204" pitchFamily="34" charset="0"/>
              </a:rPr>
              <a:t>HV Model Curriculum Materials</a:t>
            </a:r>
          </a:p>
          <a:p>
            <a:pPr marL="342900" indent="-342900">
              <a:buFont typeface="Wingdings" panose="05000000000000000000" pitchFamily="2" charset="2"/>
              <a:buChar char="§"/>
            </a:pPr>
            <a:endParaRPr lang="en-US" sz="2400" b="1"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US" sz="2400" b="1" dirty="0">
              <a:latin typeface="Arial" panose="020B0604020202020204" pitchFamily="34" charset="0"/>
              <a:cs typeface="Arial" panose="020B0604020202020204" pitchFamily="34" charset="0"/>
            </a:endParaRPr>
          </a:p>
          <a:p>
            <a:pPr marL="800100" lvl="1" indent="-342900">
              <a:buFont typeface="Wingdings" panose="05000000000000000000" pitchFamily="2" charset="2"/>
              <a:buChar char="§"/>
            </a:pPr>
            <a:r>
              <a:rPr lang="en-US" sz="2400" b="1" dirty="0">
                <a:latin typeface="Arial" panose="020B0604020202020204" pitchFamily="34" charset="0"/>
                <a:cs typeface="Arial" panose="020B0604020202020204" pitchFamily="34" charset="0"/>
              </a:rPr>
              <a:t>Mothers and Babies Program</a:t>
            </a:r>
          </a:p>
          <a:p>
            <a:pPr marL="342900" indent="-342900">
              <a:buAutoNum type="arabicParenR"/>
            </a:pPr>
            <a:endParaRPr lang="en-US" sz="2400" b="1" dirty="0">
              <a:latin typeface="Arial" panose="020B0604020202020204" pitchFamily="34" charset="0"/>
              <a:cs typeface="Arial" panose="020B0604020202020204" pitchFamily="34" charset="0"/>
            </a:endParaRPr>
          </a:p>
          <a:p>
            <a:pPr marL="0" indent="0">
              <a:buNone/>
            </a:pPr>
            <a:endParaRPr lang="en-US" sz="1800" dirty="0"/>
          </a:p>
        </p:txBody>
      </p:sp>
      <p:sp>
        <p:nvSpPr>
          <p:cNvPr id="25" name="Text 23">
            <a:extLst>
              <a:ext uri="{FF2B5EF4-FFF2-40B4-BE49-F238E27FC236}">
                <a16:creationId xmlns:a16="http://schemas.microsoft.com/office/drawing/2014/main" id="{85217240-0069-7BCE-786E-399CD36A8727}"/>
              </a:ext>
            </a:extLst>
          </p:cNvPr>
          <p:cNvSpPr/>
          <p:nvPr/>
        </p:nvSpPr>
        <p:spPr>
          <a:xfrm>
            <a:off x="1188720" y="4983480"/>
            <a:ext cx="10241280" cy="640080"/>
          </a:xfrm>
          <a:prstGeom prst="rect">
            <a:avLst/>
          </a:prstGeom>
          <a:noFill/>
          <a:ln/>
        </p:spPr>
        <p:txBody>
          <a:bodyPr wrap="square" lIns="0" tIns="0" rIns="0" bIns="0" rtlCol="0" anchor="t"/>
          <a:lstStyle/>
          <a:p>
            <a:pPr marL="0" indent="0">
              <a:lnSpc>
                <a:spcPct val="108000"/>
              </a:lnSpc>
              <a:buNone/>
            </a:pPr>
            <a:r>
              <a:rPr lang="en-US" sz="1700" b="1" dirty="0">
                <a:solidFill>
                  <a:srgbClr val="111418"/>
                </a:solidFill>
                <a:latin typeface="Georgia" pitchFamily="34" charset="0"/>
                <a:ea typeface="Georgia" pitchFamily="34" charset="-122"/>
                <a:cs typeface="Georgia" pitchFamily="34" charset="-120"/>
              </a:rPr>
              <a:t> </a:t>
            </a:r>
            <a:endParaRPr lang="en-US" sz="1700" dirty="0"/>
          </a:p>
        </p:txBody>
      </p:sp>
      <p:sp>
        <p:nvSpPr>
          <p:cNvPr id="26" name="Text 24">
            <a:extLst>
              <a:ext uri="{FF2B5EF4-FFF2-40B4-BE49-F238E27FC236}">
                <a16:creationId xmlns:a16="http://schemas.microsoft.com/office/drawing/2014/main" id="{D6947AC8-A74D-C7C2-FBB8-DC9977C0E6F7}"/>
              </a:ext>
            </a:extLst>
          </p:cNvPr>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27" name="Text 25">
            <a:extLst>
              <a:ext uri="{FF2B5EF4-FFF2-40B4-BE49-F238E27FC236}">
                <a16:creationId xmlns:a16="http://schemas.microsoft.com/office/drawing/2014/main" id="{0003FD3C-C8C1-E4F4-6CE7-DBC669D11836}"/>
              </a:ext>
            </a:extLst>
          </p:cNvPr>
          <p:cNvSpPr/>
          <p:nvPr/>
        </p:nvSpPr>
        <p:spPr>
          <a:xfrm>
            <a:off x="10552176" y="638556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11</a:t>
            </a:r>
            <a:endParaRPr lang="en-US" sz="900" dirty="0"/>
          </a:p>
        </p:txBody>
      </p:sp>
      <p:sp>
        <p:nvSpPr>
          <p:cNvPr id="3" name="TextBox 2">
            <a:extLst>
              <a:ext uri="{FF2B5EF4-FFF2-40B4-BE49-F238E27FC236}">
                <a16:creationId xmlns:a16="http://schemas.microsoft.com/office/drawing/2014/main" id="{EB6C4EE3-3D05-A21A-3F12-F426FDD28701}"/>
              </a:ext>
            </a:extLst>
          </p:cNvPr>
          <p:cNvSpPr txBox="1"/>
          <p:nvPr/>
        </p:nvSpPr>
        <p:spPr>
          <a:xfrm>
            <a:off x="1550671" y="998982"/>
            <a:ext cx="9090659" cy="954107"/>
          </a:xfrm>
          <a:prstGeom prst="rect">
            <a:avLst/>
          </a:prstGeom>
          <a:noFill/>
          <a:ln>
            <a:solidFill>
              <a:schemeClr val="tx1"/>
            </a:solidFill>
          </a:ln>
        </p:spPr>
        <p:txBody>
          <a:bodyPr wrap="square">
            <a:spAutoFit/>
          </a:bodyPr>
          <a:lstStyle/>
          <a:p>
            <a:pPr algn="ctr">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Provide Resources On Emotional Wellness And Stress Management To </a:t>
            </a:r>
            <a:r>
              <a:rPr kumimoji="0" lang="en-US" sz="28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Families</a:t>
            </a:r>
          </a:p>
        </p:txBody>
      </p:sp>
      <p:sp>
        <p:nvSpPr>
          <p:cNvPr id="17" name="Shape 20">
            <a:extLst>
              <a:ext uri="{FF2B5EF4-FFF2-40B4-BE49-F238E27FC236}">
                <a16:creationId xmlns:a16="http://schemas.microsoft.com/office/drawing/2014/main" id="{EE51259C-C5C0-1615-5366-5231852E33FD}"/>
              </a:ext>
            </a:extLst>
          </p:cNvPr>
          <p:cNvSpPr/>
          <p:nvPr/>
        </p:nvSpPr>
        <p:spPr>
          <a:xfrm>
            <a:off x="11311129" y="1127760"/>
            <a:ext cx="65379" cy="4632960"/>
          </a:xfrm>
          <a:prstGeom prst="rect">
            <a:avLst/>
          </a:prstGeom>
          <a:solidFill>
            <a:srgbClr val="111418"/>
          </a:solidFill>
          <a:ln/>
        </p:spPr>
        <p:txBody>
          <a:bodyPr/>
          <a:lstStyle/>
          <a:p>
            <a:endParaRPr lang="en-US" dirty="0"/>
          </a:p>
        </p:txBody>
      </p:sp>
    </p:spTree>
    <p:extLst>
      <p:ext uri="{BB962C8B-B14F-4D97-AF65-F5344CB8AC3E}">
        <p14:creationId xmlns:p14="http://schemas.microsoft.com/office/powerpoint/2010/main" val="2219523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F6329A-AFF1-F29B-34D4-C3A6D81ADD3E}"/>
              </a:ext>
            </a:extLst>
          </p:cNvPr>
          <p:cNvPicPr>
            <a:picLocks noChangeAspect="1"/>
          </p:cNvPicPr>
          <p:nvPr/>
        </p:nvPicPr>
        <p:blipFill>
          <a:blip r:embed="rId3"/>
          <a:stretch>
            <a:fillRect/>
          </a:stretch>
        </p:blipFill>
        <p:spPr>
          <a:xfrm>
            <a:off x="137159" y="217170"/>
            <a:ext cx="2827799" cy="610239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1" name="Title 10">
            <a:extLst>
              <a:ext uri="{FF2B5EF4-FFF2-40B4-BE49-F238E27FC236}">
                <a16:creationId xmlns:a16="http://schemas.microsoft.com/office/drawing/2014/main" id="{B0B51BA2-AC2F-B6AC-5544-6B1D7E7E17E0}"/>
              </a:ext>
            </a:extLst>
          </p:cNvPr>
          <p:cNvSpPr>
            <a:spLocks noGrp="1"/>
          </p:cNvSpPr>
          <p:nvPr>
            <p:ph type="title"/>
          </p:nvPr>
        </p:nvSpPr>
        <p:spPr>
          <a:xfrm>
            <a:off x="3021543" y="0"/>
            <a:ext cx="9145920" cy="956844"/>
          </a:xfrm>
          <a:solidFill>
            <a:schemeClr val="tx1"/>
          </a:solidFill>
          <a:ln w="57150">
            <a:solidFill>
              <a:schemeClr val="tx1"/>
            </a:solidFill>
          </a:ln>
        </p:spPr>
        <p:txBody>
          <a:bodyPr>
            <a:normAutofit fontScale="90000"/>
          </a:bodyPr>
          <a:lstStyle/>
          <a:p>
            <a:pPr algn="ctr"/>
            <a:r>
              <a:rPr lang="en-US" dirty="0">
                <a:solidFill>
                  <a:schemeClr val="bg1"/>
                </a:solidFill>
              </a:rPr>
              <a:t>The Mothers and Babies Program </a:t>
            </a:r>
            <a:br>
              <a:rPr lang="en-US" dirty="0">
                <a:solidFill>
                  <a:schemeClr val="bg1"/>
                </a:solidFill>
              </a:rPr>
            </a:br>
            <a:r>
              <a:rPr lang="en-US" dirty="0">
                <a:solidFill>
                  <a:srgbClr val="000000"/>
                </a:solidFill>
                <a:latin typeface="Georgia" panose="02040502050405020303" pitchFamily="18" charset="0"/>
              </a:rPr>
              <a:t>:</a:t>
            </a:r>
            <a:endParaRPr lang="en-US" dirty="0">
              <a:solidFill>
                <a:schemeClr val="bg1"/>
              </a:solidFill>
            </a:endParaRPr>
          </a:p>
        </p:txBody>
      </p:sp>
      <p:sp>
        <p:nvSpPr>
          <p:cNvPr id="12" name="Content Placeholder 11">
            <a:extLst>
              <a:ext uri="{FF2B5EF4-FFF2-40B4-BE49-F238E27FC236}">
                <a16:creationId xmlns:a16="http://schemas.microsoft.com/office/drawing/2014/main" id="{2CEA8D04-0135-C9D1-5CCB-7EEA28FADB17}"/>
              </a:ext>
            </a:extLst>
          </p:cNvPr>
          <p:cNvSpPr>
            <a:spLocks noGrp="1"/>
          </p:cNvSpPr>
          <p:nvPr>
            <p:ph idx="1"/>
          </p:nvPr>
        </p:nvSpPr>
        <p:spPr>
          <a:xfrm>
            <a:off x="3623309" y="956844"/>
            <a:ext cx="8172451" cy="3798036"/>
          </a:xfrm>
          <a:solidFill>
            <a:schemeClr val="accent2">
              <a:lumMod val="20000"/>
              <a:lumOff val="80000"/>
            </a:schemeClr>
          </a:solidFill>
          <a:ln>
            <a:solidFill>
              <a:schemeClr val="tx1"/>
            </a:solidFill>
          </a:ln>
        </p:spPr>
        <p:txBody>
          <a:bodyPr>
            <a:normAutofit lnSpcReduction="10000"/>
          </a:bodyPr>
          <a:lstStyle/>
          <a:p>
            <a:pPr marL="0" indent="0" algn="ctr">
              <a:lnSpc>
                <a:spcPct val="100000"/>
              </a:lnSpc>
              <a:spcBef>
                <a:spcPts val="0"/>
              </a:spcBef>
              <a:buNone/>
            </a:pPr>
            <a:endParaRPr kumimoji="0" lang="en-US" sz="1900" b="0" i="0" u="none" strike="noStrike" kern="1200" cap="none" spc="0" normalizeH="0" baseline="0" noProof="0" dirty="0">
              <a:ln>
                <a:noFill/>
              </a:ln>
              <a:solidFill>
                <a:schemeClr val="bg2"/>
              </a:solidFill>
              <a:effectLst/>
              <a:uLnTx/>
              <a:uFillTx/>
            </a:endParaRPr>
          </a:p>
          <a:p>
            <a:pPr marL="0" indent="0" algn="ctr">
              <a:lnSpc>
                <a:spcPct val="100000"/>
              </a:lnSpc>
              <a:spcBef>
                <a:spcPts val="0"/>
              </a:spcBef>
              <a:buNone/>
            </a:pPr>
            <a:r>
              <a:rPr kumimoji="0" lang="en-US" sz="1900" b="1" i="0" u="none" strike="noStrike" kern="1200" cap="none" spc="0" normalizeH="0" baseline="0" noProof="0" dirty="0">
                <a:ln>
                  <a:noFill/>
                </a:ln>
                <a:solidFill>
                  <a:schemeClr val="bg2"/>
                </a:solidFill>
                <a:effectLst/>
                <a:uLnTx/>
                <a:uFillTx/>
              </a:rPr>
              <a:t>The Mothers and Babies Program is an evidence-based intervention for pregnant people and new parents to help manage stress and prevent postpartum depression.</a:t>
            </a:r>
          </a:p>
          <a:p>
            <a:pPr marL="0" indent="0" algn="ctr">
              <a:lnSpc>
                <a:spcPct val="100000"/>
              </a:lnSpc>
              <a:spcBef>
                <a:spcPts val="0"/>
              </a:spcBef>
              <a:buNone/>
            </a:pPr>
            <a:r>
              <a:rPr kumimoji="0" lang="en-US" sz="1900" b="1" i="0" u="none" strike="noStrike" kern="1200" cap="none" spc="0" normalizeH="0" baseline="0" noProof="0" dirty="0">
                <a:ln>
                  <a:noFill/>
                </a:ln>
                <a:solidFill>
                  <a:schemeClr val="bg2"/>
                </a:solidFill>
                <a:effectLst/>
                <a:uLnTx/>
                <a:uFillTx/>
              </a:rPr>
              <a:t>_________________________________________________________</a:t>
            </a:r>
          </a:p>
          <a:p>
            <a:pPr>
              <a:buFont typeface="Wingdings" panose="05000000000000000000" pitchFamily="2" charset="2"/>
              <a:buChar char="§"/>
            </a:pPr>
            <a:r>
              <a:rPr lang="en-US" sz="1600" dirty="0">
                <a:solidFill>
                  <a:schemeClr val="bg2"/>
                </a:solidFill>
              </a:rPr>
              <a:t>The content includes:</a:t>
            </a:r>
          </a:p>
          <a:p>
            <a:pPr lvl="2"/>
            <a:r>
              <a:rPr lang="en-US" sz="1400" dirty="0">
                <a:solidFill>
                  <a:schemeClr val="bg2"/>
                </a:solidFill>
              </a:rPr>
              <a:t>Support for healthy communication, </a:t>
            </a:r>
          </a:p>
          <a:p>
            <a:pPr lvl="2"/>
            <a:r>
              <a:rPr lang="en-US" sz="1400" dirty="0">
                <a:solidFill>
                  <a:schemeClr val="bg2"/>
                </a:solidFill>
              </a:rPr>
              <a:t>Support for stress management, and </a:t>
            </a:r>
          </a:p>
          <a:p>
            <a:pPr lvl="2"/>
            <a:r>
              <a:rPr lang="en-US" sz="1400" dirty="0">
                <a:solidFill>
                  <a:schemeClr val="bg2"/>
                </a:solidFill>
              </a:rPr>
              <a:t>Support for healthy bonding with your baby.</a:t>
            </a:r>
          </a:p>
          <a:p>
            <a:pPr marL="594360" lvl="2" indent="0">
              <a:buNone/>
            </a:pPr>
            <a:endParaRPr kumimoji="0" lang="en-US" sz="1400" b="0" i="0" u="none" strike="noStrike" kern="1200" cap="none" spc="0" normalizeH="0" baseline="0" noProof="0" dirty="0">
              <a:ln>
                <a:noFill/>
              </a:ln>
              <a:solidFill>
                <a:schemeClr val="bg2"/>
              </a:solidFill>
              <a:effectLst/>
              <a:uLnTx/>
              <a:uFillTx/>
            </a:endParaRPr>
          </a:p>
          <a:p>
            <a:pPr marL="388620" indent="-342900" defTabSz="457200">
              <a:lnSpc>
                <a:spcPct val="100000"/>
              </a:lnSpc>
              <a:spcBef>
                <a:spcPts val="0"/>
              </a:spcBef>
              <a:buClrTx/>
              <a:buSzTx/>
              <a:buFont typeface="Wingdings" panose="05000000000000000000" pitchFamily="2" charset="2"/>
              <a:buChar char="§"/>
              <a:defRPr/>
            </a:pPr>
            <a:endParaRPr lang="en-US" sz="1600" dirty="0">
              <a:solidFill>
                <a:srgbClr val="000000"/>
              </a:solidFill>
            </a:endParaRPr>
          </a:p>
          <a:p>
            <a:pPr marL="388620" indent="-342900" defTabSz="457200">
              <a:lnSpc>
                <a:spcPct val="100000"/>
              </a:lnSpc>
              <a:spcBef>
                <a:spcPts val="0"/>
              </a:spcBef>
              <a:buClrTx/>
              <a:buSzTx/>
              <a:buFont typeface="Wingdings" panose="05000000000000000000" pitchFamily="2" charset="2"/>
              <a:buChar char="§"/>
              <a:defRPr/>
            </a:pPr>
            <a:r>
              <a:rPr lang="en-US" sz="1600" dirty="0">
                <a:solidFill>
                  <a:srgbClr val="000000"/>
                </a:solidFill>
              </a:rPr>
              <a:t>The Mothers and Babies program </a:t>
            </a:r>
            <a:r>
              <a:rPr kumimoji="0" lang="en-US" sz="1600" b="0" i="0" u="none" strike="noStrike" kern="1200" cap="none" spc="0" normalizeH="0" baseline="0" noProof="0" dirty="0">
                <a:ln>
                  <a:noFill/>
                </a:ln>
                <a:solidFill>
                  <a:srgbClr val="000000"/>
                </a:solidFill>
                <a:effectLst/>
                <a:uLnTx/>
                <a:uFillTx/>
              </a:rPr>
              <a:t>is based on the principles of cognitive-behavioral therapy (CBT), attachment theory, and psychoeducation, and can be delivered during home visits or in a group format. </a:t>
            </a:r>
          </a:p>
          <a:p>
            <a:pPr marL="388620" indent="-342900" defTabSz="457200">
              <a:lnSpc>
                <a:spcPct val="100000"/>
              </a:lnSpc>
              <a:spcBef>
                <a:spcPts val="0"/>
              </a:spcBef>
              <a:buClrTx/>
              <a:buSzTx/>
              <a:buFont typeface="Wingdings" panose="05000000000000000000" pitchFamily="2" charset="2"/>
              <a:buChar char="§"/>
              <a:defRPr/>
            </a:pPr>
            <a:endParaRPr kumimoji="0" lang="en-US" sz="1600" b="0" i="0" u="none" strike="noStrike" kern="1200" cap="none" spc="0" normalizeH="0" baseline="0" noProof="0" dirty="0">
              <a:ln>
                <a:noFill/>
              </a:ln>
              <a:solidFill>
                <a:srgbClr val="000000"/>
              </a:solidFill>
              <a:effectLst/>
              <a:uLnTx/>
              <a:uFillTx/>
            </a:endParaRPr>
          </a:p>
          <a:p>
            <a:pPr marL="0" indent="0" algn="ctr">
              <a:buNone/>
            </a:pPr>
            <a:endParaRPr lang="en-US" dirty="0">
              <a:solidFill>
                <a:schemeClr val="bg2"/>
              </a:solidFill>
            </a:endParaRPr>
          </a:p>
        </p:txBody>
      </p:sp>
      <p:sp>
        <p:nvSpPr>
          <p:cNvPr id="13" name="TextBox 12">
            <a:extLst>
              <a:ext uri="{FF2B5EF4-FFF2-40B4-BE49-F238E27FC236}">
                <a16:creationId xmlns:a16="http://schemas.microsoft.com/office/drawing/2014/main" id="{5ACC150F-E2EC-2989-350D-C95C46CC751F}"/>
              </a:ext>
            </a:extLst>
          </p:cNvPr>
          <p:cNvSpPr txBox="1"/>
          <p:nvPr/>
        </p:nvSpPr>
        <p:spPr>
          <a:xfrm>
            <a:off x="4298147" y="5149580"/>
            <a:ext cx="6592711" cy="1600438"/>
          </a:xfrm>
          <a:prstGeom prst="rect">
            <a:avLst/>
          </a:prstGeom>
          <a:noFill/>
          <a:ln w="5715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more information about Mothers &amp; Babies:</a:t>
            </a:r>
            <a:b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Website:</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rPr>
              <a:t>www.mothersandbabiesprogram.org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74320" marR="0" lvl="1"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Email:</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rPr>
              <a:t>mothersandbabies@northwestern.edu</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74320" marR="0" lvl="1"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74320" marR="0" lvl="1"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2246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 14">
    <p:bg>
      <p:bgPr>
        <a:solidFill>
          <a:srgbClr val="F5F6F7"/>
        </a:solidFill>
        <a:effectLst/>
      </p:bgPr>
    </p:bg>
    <p:spTree>
      <p:nvGrpSpPr>
        <p:cNvPr id="1" name=""/>
        <p:cNvGrpSpPr/>
        <p:nvPr/>
      </p:nvGrpSpPr>
      <p:grpSpPr>
        <a:xfrm>
          <a:off x="0" y="0"/>
          <a:ext cx="0" cy="0"/>
          <a:chOff x="0" y="0"/>
          <a:chExt cx="0" cy="0"/>
        </a:xfrm>
      </p:grpSpPr>
      <p:sp>
        <p:nvSpPr>
          <p:cNvPr id="4" name="Text 2"/>
          <p:cNvSpPr/>
          <p:nvPr/>
        </p:nvSpPr>
        <p:spPr>
          <a:xfrm>
            <a:off x="777391" y="1083564"/>
            <a:ext cx="10637215" cy="1188720"/>
          </a:xfrm>
          <a:prstGeom prst="rect">
            <a:avLst/>
          </a:prstGeom>
          <a:noFill/>
          <a:ln/>
        </p:spPr>
        <p:txBody>
          <a:bodyPr wrap="square" lIns="0" tIns="0" rIns="0" bIns="0" rtlCol="0" anchor="t"/>
          <a:lstStyle/>
          <a:p>
            <a:pPr marL="0" indent="0" algn="l">
              <a:lnSpc>
                <a:spcPct val="100000"/>
              </a:lnSpc>
              <a:buNone/>
            </a:pPr>
            <a:endParaRPr lang="en-US" sz="2700" dirty="0"/>
          </a:p>
        </p:txBody>
      </p:sp>
      <p:sp>
        <p:nvSpPr>
          <p:cNvPr id="8" name="Text 6"/>
          <p:cNvSpPr/>
          <p:nvPr/>
        </p:nvSpPr>
        <p:spPr>
          <a:xfrm>
            <a:off x="777240" y="6400800"/>
            <a:ext cx="8686800" cy="274320"/>
          </a:xfrm>
          <a:prstGeom prst="rect">
            <a:avLst/>
          </a:prstGeom>
          <a:noFill/>
          <a:ln/>
        </p:spPr>
        <p:txBody>
          <a:bodyPr wrap="square" lIns="0" tIns="0" rIns="0" bIns="0" rtlCol="0" anchor="ctr"/>
          <a:lstStyle/>
          <a:p>
            <a:pPr marL="0" indent="0" algn="l">
              <a:buNone/>
            </a:pPr>
            <a:r>
              <a:rPr lang="en-US" sz="900" dirty="0">
                <a:solidFill>
                  <a:srgbClr val="AEB3B9"/>
                </a:solidFill>
                <a:latin typeface="Calibri" pitchFamily="34" charset="0"/>
                <a:ea typeface="Calibri" pitchFamily="34" charset="-122"/>
                <a:cs typeface="Calibri" pitchFamily="34" charset="-120"/>
              </a:rPr>
              <a:t>Edinburgh Postnatal Depression Scale  |  Anxiety Screening Update</a:t>
            </a:r>
            <a:endParaRPr lang="en-US" sz="900" dirty="0"/>
          </a:p>
        </p:txBody>
      </p:sp>
      <p:sp>
        <p:nvSpPr>
          <p:cNvPr id="9" name="Text 7"/>
          <p:cNvSpPr/>
          <p:nvPr/>
        </p:nvSpPr>
        <p:spPr>
          <a:xfrm>
            <a:off x="10500055" y="6400800"/>
            <a:ext cx="914400" cy="274320"/>
          </a:xfrm>
          <a:prstGeom prst="rect">
            <a:avLst/>
          </a:prstGeom>
          <a:noFill/>
          <a:ln/>
        </p:spPr>
        <p:txBody>
          <a:bodyPr wrap="square" lIns="0" tIns="0" rIns="0" bIns="0" rtlCol="0" anchor="ctr"/>
          <a:lstStyle/>
          <a:p>
            <a:pPr marL="0" indent="0" algn="r">
              <a:buNone/>
            </a:pPr>
            <a:r>
              <a:rPr lang="en-US" sz="900" dirty="0">
                <a:solidFill>
                  <a:srgbClr val="AEB3B9"/>
                </a:solidFill>
                <a:latin typeface="Calibri" pitchFamily="34" charset="0"/>
                <a:ea typeface="Calibri" pitchFamily="34" charset="-122"/>
                <a:cs typeface="Calibri" pitchFamily="34" charset="-120"/>
              </a:rPr>
              <a:t>14</a:t>
            </a:r>
            <a:endParaRPr lang="en-US" sz="900" dirty="0"/>
          </a:p>
        </p:txBody>
      </p:sp>
      <p:pic>
        <p:nvPicPr>
          <p:cNvPr id="16" name="Picture 15">
            <a:extLst>
              <a:ext uri="{FF2B5EF4-FFF2-40B4-BE49-F238E27FC236}">
                <a16:creationId xmlns:a16="http://schemas.microsoft.com/office/drawing/2014/main" id="{5FA7DFC6-FEE0-7554-6892-F002D3C4D9E6}"/>
              </a:ext>
            </a:extLst>
          </p:cNvPr>
          <p:cNvPicPr>
            <a:picLocks noChangeAspect="1"/>
          </p:cNvPicPr>
          <p:nvPr/>
        </p:nvPicPr>
        <p:blipFill>
          <a:blip r:embed="rId3"/>
          <a:stretch>
            <a:fillRect/>
          </a:stretch>
        </p:blipFill>
        <p:spPr>
          <a:xfrm>
            <a:off x="4100008" y="1030964"/>
            <a:ext cx="3991985" cy="1834156"/>
          </a:xfrm>
          <a:prstGeom prst="rect">
            <a:avLst/>
          </a:prstGeom>
          <a:ln w="127000" cap="sq">
            <a:solidFill>
              <a:srgbClr val="0070C0"/>
            </a:solidFill>
            <a:miter lim="800000"/>
          </a:ln>
          <a:effectLst>
            <a:outerShdw blurRad="57150" dist="50800" dir="2700000" algn="tl" rotWithShape="0">
              <a:srgbClr val="000000">
                <a:alpha val="40000"/>
              </a:srgbClr>
            </a:outerShdw>
          </a:effectLst>
        </p:spPr>
      </p:pic>
      <p:sp>
        <p:nvSpPr>
          <p:cNvPr id="17" name="Title 16">
            <a:extLst>
              <a:ext uri="{FF2B5EF4-FFF2-40B4-BE49-F238E27FC236}">
                <a16:creationId xmlns:a16="http://schemas.microsoft.com/office/drawing/2014/main" id="{F30AAF06-4733-9ADA-C3E9-3F662B085C7E}"/>
              </a:ext>
            </a:extLst>
          </p:cNvPr>
          <p:cNvSpPr>
            <a:spLocks noGrp="1"/>
          </p:cNvSpPr>
          <p:nvPr>
            <p:ph type="ctrTitle"/>
          </p:nvPr>
        </p:nvSpPr>
        <p:spPr>
          <a:xfrm>
            <a:off x="1522810" y="3429000"/>
            <a:ext cx="9146380" cy="2316480"/>
          </a:xfrm>
        </p:spPr>
        <p:txBody>
          <a:bodyPr>
            <a:normAutofit fontScale="90000"/>
          </a:bodyPr>
          <a:lstStyle/>
          <a:p>
            <a:pPr marL="0" marR="0" lvl="0" indent="0" algn="ctr" defTabSz="457200" rtl="0" eaLnBrk="1" fontAlgn="auto" latinLnBrk="0" hangingPunct="1">
              <a:lnSpc>
                <a:spcPct val="100000"/>
              </a:lnSpc>
              <a:spcBef>
                <a:spcPts val="0"/>
              </a:spcBef>
              <a:spcAft>
                <a:spcPts val="0"/>
              </a:spcAft>
              <a:tabLst/>
              <a:defRPr/>
            </a:pPr>
            <a:b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3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Built-In Support: </a:t>
            </a:r>
            <a:br>
              <a:rPr kumimoji="0" lang="en-US" sz="3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3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Your Infant &amp; Early Childhood Mental Health Consultant </a:t>
            </a:r>
            <a:br>
              <a:rPr kumimoji="0" lang="en-US"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lang="en-US" sz="72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81175-33C3-CDE2-2E7D-350FB9E7105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1348BC-F551-F7F7-FE7C-5F440360AF20}"/>
              </a:ext>
            </a:extLst>
          </p:cNvPr>
          <p:cNvSpPr>
            <a:spLocks noGrp="1"/>
          </p:cNvSpPr>
          <p:nvPr>
            <p:ph type="title"/>
          </p:nvPr>
        </p:nvSpPr>
        <p:spPr>
          <a:xfrm>
            <a:off x="1136397" y="502020"/>
            <a:ext cx="5323715" cy="2229826"/>
          </a:xfrm>
          <a:ln w="76200">
            <a:solidFill>
              <a:schemeClr val="tx1"/>
            </a:solidFill>
          </a:ln>
        </p:spPr>
        <p:txBody>
          <a:bodyPr vert="horz" lIns="91440" tIns="45720" rIns="91440" bIns="45720" rtlCol="0" anchor="b">
            <a:normAutofit/>
          </a:bodyPr>
          <a:lstStyle/>
          <a:p>
            <a:pPr lvl="0" algn="ctr">
              <a:spcBef>
                <a:spcPts val="1000"/>
              </a:spcBef>
            </a:pPr>
            <a:r>
              <a:rPr lang="en-US" sz="4000" dirty="0"/>
              <a:t>Providing Screenings is Crucial</a:t>
            </a:r>
            <a:br>
              <a:rPr lang="en-US" sz="4000" dirty="0"/>
            </a:br>
            <a:endParaRPr lang="en-US" sz="4000" kern="1200" dirty="0"/>
          </a:p>
        </p:txBody>
      </p:sp>
      <p:sp>
        <p:nvSpPr>
          <p:cNvPr id="5" name="Content Placeholder 4">
            <a:extLst>
              <a:ext uri="{FF2B5EF4-FFF2-40B4-BE49-F238E27FC236}">
                <a16:creationId xmlns:a16="http://schemas.microsoft.com/office/drawing/2014/main" id="{F67C5FDD-4278-074E-3205-AC57908BF30B}"/>
              </a:ext>
            </a:extLst>
          </p:cNvPr>
          <p:cNvSpPr>
            <a:spLocks noGrp="1"/>
          </p:cNvSpPr>
          <p:nvPr>
            <p:ph idx="1"/>
          </p:nvPr>
        </p:nvSpPr>
        <p:spPr>
          <a:xfrm>
            <a:off x="1136397" y="2731845"/>
            <a:ext cx="5315189" cy="3233019"/>
          </a:xfrm>
          <a:ln>
            <a:solidFill>
              <a:schemeClr val="tx1"/>
            </a:solidFill>
          </a:ln>
        </p:spPr>
        <p:txBody>
          <a:bodyPr anchor="t">
            <a:normAutofit/>
          </a:bodyPr>
          <a:lstStyle/>
          <a:p>
            <a:pPr marL="0" indent="0" algn="ctr">
              <a:buNone/>
            </a:pPr>
            <a:endParaRPr lang="en-US" dirty="0"/>
          </a:p>
          <a:p>
            <a:pPr marL="0" indent="0" algn="ctr">
              <a:lnSpc>
                <a:spcPct val="110000"/>
              </a:lnSpc>
              <a:buNone/>
            </a:pPr>
            <a:r>
              <a:rPr lang="en-US" dirty="0"/>
              <a:t>Home visitors and doulas p</a:t>
            </a:r>
            <a:r>
              <a:rPr kumimoji="0" lang="en-US" b="0" i="0" u="none" strike="noStrike" kern="1200" cap="none" spc="0" normalizeH="0" baseline="0" noProof="0" dirty="0">
                <a:ln>
                  <a:noFill/>
                </a:ln>
                <a:effectLst/>
                <a:uLnTx/>
                <a:uFillTx/>
              </a:rPr>
              <a:t>rovide a critical layer of prevention, detection, and connections to resources and referrals </a:t>
            </a:r>
            <a:r>
              <a:rPr lang="en-US" dirty="0"/>
              <a:t>through screenings that </a:t>
            </a:r>
            <a:r>
              <a:rPr kumimoji="0" lang="en-US" b="0" i="0" u="none" strike="noStrike" kern="1200" cap="none" spc="0" normalizeH="0" baseline="0" noProof="0" dirty="0">
                <a:ln>
                  <a:noFill/>
                </a:ln>
                <a:effectLst/>
                <a:uLnTx/>
                <a:uFillTx/>
              </a:rPr>
              <a:t>improve the health and well-being of parents, children, and families.</a:t>
            </a:r>
          </a:p>
          <a:p>
            <a:pPr marL="0" indent="0" algn="ctr">
              <a:buNone/>
            </a:pPr>
            <a:endParaRPr lang="en-US" dirty="0"/>
          </a:p>
        </p:txBody>
      </p:sp>
      <p:sp>
        <p:nvSpPr>
          <p:cNvPr id="24" name="Rectangle 2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E75F622A-85BE-0F50-77D5-A1617996F293}"/>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4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517310" y="893134"/>
            <a:ext cx="3385380" cy="5071731"/>
          </a:xfrm>
          <a:prstGeom prst="rect">
            <a:avLst/>
          </a:prstGeom>
          <a:effectLst>
            <a:glow rad="406400">
              <a:schemeClr val="accent4">
                <a:satMod val="175000"/>
                <a:alpha val="40000"/>
              </a:schemeClr>
            </a:glow>
          </a:effectLst>
        </p:spPr>
      </p:pic>
      <p:sp>
        <p:nvSpPr>
          <p:cNvPr id="4" name="Title 1">
            <a:extLst>
              <a:ext uri="{FF2B5EF4-FFF2-40B4-BE49-F238E27FC236}">
                <a16:creationId xmlns:a16="http://schemas.microsoft.com/office/drawing/2014/main" id="{E8CE6281-D70C-23C2-5E78-6197C1B512DE}"/>
              </a:ext>
            </a:extLst>
          </p:cNvPr>
          <p:cNvSpPr txBox="1">
            <a:spLocks/>
          </p:cNvSpPr>
          <p:nvPr/>
        </p:nvSpPr>
        <p:spPr>
          <a:xfrm>
            <a:off x="826395" y="586855"/>
            <a:ext cx="9453677" cy="110383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pPr>
            <a:br>
              <a:rPr lang="en-US" sz="500" dirty="0">
                <a:solidFill>
                  <a:srgbClr val="FFFFFF"/>
                </a:solidFill>
              </a:rPr>
            </a:br>
            <a:br>
              <a:rPr lang="en-US" sz="500" dirty="0">
                <a:solidFill>
                  <a:srgbClr val="FFFFFF"/>
                </a:solidFill>
              </a:rPr>
            </a:br>
            <a:br>
              <a:rPr lang="en-US" sz="500" dirty="0">
                <a:solidFill>
                  <a:schemeClr val="accent1"/>
                </a:solidFill>
              </a:rPr>
            </a:br>
            <a:br>
              <a:rPr lang="en-US" sz="500" dirty="0">
                <a:solidFill>
                  <a:schemeClr val="accent1"/>
                </a:solidFill>
              </a:rPr>
            </a:br>
            <a:br>
              <a:rPr lang="en-US" sz="500" dirty="0">
                <a:solidFill>
                  <a:schemeClr val="accent1"/>
                </a:solidFill>
              </a:rPr>
            </a:br>
            <a:br>
              <a:rPr lang="en-US" sz="500" dirty="0">
                <a:solidFill>
                  <a:srgbClr val="FFFFFF"/>
                </a:solidFill>
              </a:rPr>
            </a:br>
            <a:r>
              <a:rPr lang="en-US" sz="500" dirty="0">
                <a:solidFill>
                  <a:srgbClr val="FFFFFF"/>
                </a:solidFill>
              </a:rPr>
              <a:t> </a:t>
            </a:r>
            <a:br>
              <a:rPr lang="en-US" sz="500" dirty="0">
                <a:solidFill>
                  <a:srgbClr val="FFFFFF"/>
                </a:solidFill>
              </a:rPr>
            </a:br>
            <a:endParaRPr lang="en-US" sz="500" dirty="0">
              <a:solidFill>
                <a:schemeClr val="bg1"/>
              </a:solidFill>
            </a:endParaRPr>
          </a:p>
        </p:txBody>
      </p:sp>
    </p:spTree>
    <p:extLst>
      <p:ext uri="{BB962C8B-B14F-4D97-AF65-F5344CB8AC3E}">
        <p14:creationId xmlns:p14="http://schemas.microsoft.com/office/powerpoint/2010/main" val="230549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FB014-1F1D-D59A-A0F4-3FBB796296DE}"/>
              </a:ext>
            </a:extLst>
          </p:cNvPr>
          <p:cNvSpPr>
            <a:spLocks noGrp="1"/>
          </p:cNvSpPr>
          <p:nvPr>
            <p:ph type="title"/>
          </p:nvPr>
        </p:nvSpPr>
        <p:spPr>
          <a:xfrm>
            <a:off x="174171" y="718457"/>
            <a:ext cx="11854543" cy="587829"/>
          </a:xfrm>
          <a:ln>
            <a:solidFill>
              <a:schemeClr val="tx1"/>
            </a:solidFill>
          </a:ln>
        </p:spPr>
        <p:txBody>
          <a:bodyPr vert="horz" lIns="91440" tIns="45720" rIns="91440" bIns="45720" rtlCol="0" anchor="ctr">
            <a:normAutofit fontScale="90000"/>
          </a:bodyPr>
          <a:lstStyle/>
          <a:p>
            <a:pPr marL="0" marR="0" lvl="0" indent="0" algn="ctr" fontAlgn="auto">
              <a:spcAft>
                <a:spcPts val="0"/>
              </a:spcAft>
              <a:buClrTx/>
              <a:buSzTx/>
              <a:tabLst/>
              <a:defRPr/>
            </a:pPr>
            <a:br>
              <a:rPr lang="en-US" sz="2100" kern="1200" dirty="0">
                <a:solidFill>
                  <a:schemeClr val="accent1"/>
                </a:solidFill>
                <a:latin typeface="+mj-lt"/>
                <a:ea typeface="+mj-ea"/>
                <a:cs typeface="+mj-cs"/>
              </a:rPr>
            </a:br>
            <a:br>
              <a:rPr lang="en-US" sz="2100" kern="1200" dirty="0">
                <a:solidFill>
                  <a:schemeClr val="accent1"/>
                </a:solidFill>
                <a:latin typeface="+mj-lt"/>
                <a:ea typeface="+mj-ea"/>
                <a:cs typeface="+mj-cs"/>
              </a:rPr>
            </a:br>
            <a:br>
              <a:rPr lang="en-US" sz="2100" kern="1200" dirty="0">
                <a:solidFill>
                  <a:schemeClr val="accent1"/>
                </a:solidFill>
                <a:latin typeface="+mj-lt"/>
                <a:ea typeface="+mj-ea"/>
                <a:cs typeface="+mj-cs"/>
              </a:rPr>
            </a:br>
            <a:br>
              <a:rPr lang="en-US" sz="2100" kern="1200" dirty="0">
                <a:solidFill>
                  <a:schemeClr val="accent1"/>
                </a:solidFill>
                <a:latin typeface="+mj-lt"/>
                <a:ea typeface="+mj-ea"/>
                <a:cs typeface="+mj-cs"/>
              </a:rPr>
            </a:br>
            <a:r>
              <a:rPr lang="en-US" sz="2800" b="1" i="1" kern="1200" dirty="0">
                <a:solidFill>
                  <a:srgbClr val="010407"/>
                </a:solidFill>
                <a:latin typeface="Arial" panose="020B0604020202020204" pitchFamily="34" charset="0"/>
                <a:cs typeface="Arial" panose="020B0604020202020204" pitchFamily="34" charset="0"/>
              </a:rPr>
              <a:t>Conclusion</a:t>
            </a:r>
            <a:br>
              <a:rPr lang="en-US" sz="2700" b="1" i="1" kern="1200" dirty="0">
                <a:solidFill>
                  <a:srgbClr val="010407"/>
                </a:solidFill>
                <a:latin typeface="Arial" panose="020B0604020202020204" pitchFamily="34" charset="0"/>
                <a:cs typeface="Arial" panose="020B0604020202020204" pitchFamily="34" charset="0"/>
              </a:rPr>
            </a:br>
            <a:br>
              <a:rPr kumimoji="0" lang="en-US" sz="27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br>
            <a:br>
              <a:rPr lang="en-US" sz="2100" b="1" i="1" kern="1200" dirty="0">
                <a:solidFill>
                  <a:schemeClr val="accent1"/>
                </a:solidFill>
                <a:latin typeface="+mj-lt"/>
                <a:ea typeface="+mj-ea"/>
                <a:cs typeface="+mj-cs"/>
              </a:rPr>
            </a:br>
            <a:endParaRPr lang="en-US" sz="2100" b="1" i="1" kern="1200" dirty="0">
              <a:solidFill>
                <a:schemeClr val="accent1"/>
              </a:solidFill>
              <a:latin typeface="+mj-lt"/>
              <a:ea typeface="+mj-ea"/>
              <a:cs typeface="+mj-cs"/>
            </a:endParaRPr>
          </a:p>
        </p:txBody>
      </p:sp>
      <p:sp>
        <p:nvSpPr>
          <p:cNvPr id="3" name="Content Placeholder 2">
            <a:extLst>
              <a:ext uri="{FF2B5EF4-FFF2-40B4-BE49-F238E27FC236}">
                <a16:creationId xmlns:a16="http://schemas.microsoft.com/office/drawing/2014/main" id="{7A6935D6-803D-533E-B840-D7F710782E49}"/>
              </a:ext>
            </a:extLst>
          </p:cNvPr>
          <p:cNvSpPr>
            <a:spLocks noGrp="1"/>
          </p:cNvSpPr>
          <p:nvPr>
            <p:ph idx="1"/>
          </p:nvPr>
        </p:nvSpPr>
        <p:spPr>
          <a:xfrm>
            <a:off x="2970530" y="2097390"/>
            <a:ext cx="6250940" cy="2989791"/>
          </a:xfrm>
          <a:prstGeom prst="roundRect">
            <a:avLst/>
          </a:prstGeom>
          <a:ln w="76200"/>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fontScale="25000" lnSpcReduction="20000"/>
          </a:bodyPr>
          <a:lstStyle/>
          <a:p>
            <a:pPr marL="0"/>
            <a:endParaRPr lang="en-US" sz="1400" dirty="0"/>
          </a:p>
          <a:p>
            <a:pPr marL="0"/>
            <a:endParaRPr lang="en-US" sz="1400" dirty="0"/>
          </a:p>
          <a:p>
            <a:pPr marL="0" indent="0" algn="ctr">
              <a:lnSpc>
                <a:spcPct val="110000"/>
              </a:lnSpc>
              <a:buNone/>
            </a:pPr>
            <a:endParaRPr lang="en-US" sz="1900" dirty="0">
              <a:latin typeface="Arial" panose="020B0604020202020204" pitchFamily="34" charset="0"/>
              <a:cs typeface="Arial" panose="020B0604020202020204" pitchFamily="34" charset="0"/>
            </a:endParaRPr>
          </a:p>
          <a:p>
            <a:pPr marL="0" indent="0" algn="ctr">
              <a:lnSpc>
                <a:spcPct val="110000"/>
              </a:lnSpc>
              <a:buNone/>
            </a:pPr>
            <a:r>
              <a:rPr lang="en-US" sz="5000" dirty="0">
                <a:latin typeface="Arial" panose="020B0604020202020204" pitchFamily="34" charset="0"/>
                <a:cs typeface="Arial" panose="020B0604020202020204" pitchFamily="34" charset="0"/>
              </a:rPr>
              <a:t>“The FY2027 updates to the MIECHV performance measures strengthen existing home visiting practices by formally integrating anxiety screening and completed anxiety referrals into program requirements. These changes reflect the growing evidence that anxiety is both common and distinct from depression among caregivers of infants and young children, and that early detection is essential for supporting healthy parent-child relationships and child development.”</a:t>
            </a:r>
          </a:p>
          <a:p>
            <a:pPr marL="0" indent="0">
              <a:buNone/>
            </a:pPr>
            <a:endParaRPr lang="en-US" sz="1900" dirty="0">
              <a:latin typeface="Arial" panose="020B0604020202020204" pitchFamily="34" charset="0"/>
              <a:cs typeface="Arial" panose="020B0604020202020204" pitchFamily="34" charset="0"/>
            </a:endParaRPr>
          </a:p>
          <a:p>
            <a:pPr marL="0" indent="0" algn="ctr">
              <a:buNone/>
            </a:pPr>
            <a:r>
              <a:rPr lang="en-US" sz="4000" i="1" dirty="0">
                <a:solidFill>
                  <a:srgbClr val="010407"/>
                </a:solidFill>
                <a:latin typeface="Arial" panose="020B0604020202020204" pitchFamily="34" charset="0"/>
                <a:cs typeface="Arial" panose="020B0604020202020204" pitchFamily="34" charset="0"/>
              </a:rPr>
              <a:t>“Updates to FY2027 MIECHV Performance Measures Implementing the New Anxiety Screening and Completed Referral Measure” </a:t>
            </a:r>
            <a:br>
              <a:rPr lang="en-US" sz="4000" i="1" dirty="0">
                <a:solidFill>
                  <a:srgbClr val="010407"/>
                </a:solidFill>
                <a:latin typeface="Arial" panose="020B0604020202020204" pitchFamily="34" charset="0"/>
                <a:cs typeface="Arial" panose="020B0604020202020204" pitchFamily="34" charset="0"/>
              </a:rPr>
            </a:br>
            <a:br>
              <a:rPr lang="en-US" sz="4000" b="1" i="1" dirty="0">
                <a:solidFill>
                  <a:srgbClr val="010407"/>
                </a:solidFill>
                <a:latin typeface="Arial" panose="020B0604020202020204" pitchFamily="34" charset="0"/>
                <a:cs typeface="Arial" panose="020B0604020202020204" pitchFamily="34" charset="0"/>
              </a:rPr>
            </a:br>
            <a:br>
              <a:rPr lang="en-US" sz="1800" b="1" i="1" dirty="0">
                <a:solidFill>
                  <a:schemeClr val="accent1"/>
                </a:solidFill>
              </a:rPr>
            </a:br>
            <a:endParaRPr lang="en-US" sz="1400" dirty="0"/>
          </a:p>
        </p:txBody>
      </p:sp>
    </p:spTree>
    <p:extLst>
      <p:ext uri="{BB962C8B-B14F-4D97-AF65-F5344CB8AC3E}">
        <p14:creationId xmlns:p14="http://schemas.microsoft.com/office/powerpoint/2010/main" val="94473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D1E3FE4D-BFD1-BE7C-924E-575E15C9818D}"/>
            </a:ext>
          </a:extLst>
        </p:cNvPr>
        <p:cNvGrpSpPr/>
        <p:nvPr/>
      </p:nvGrpSpPr>
      <p:grpSpPr>
        <a:xfrm>
          <a:off x="0" y="0"/>
          <a:ext cx="0" cy="0"/>
          <a:chOff x="0" y="0"/>
          <a:chExt cx="0" cy="0"/>
        </a:xfrm>
      </p:grpSpPr>
      <p:pic>
        <p:nvPicPr>
          <p:cNvPr id="7" name="Picture 6" descr="Adult hands holding baby feet">
            <a:extLst>
              <a:ext uri="{FF2B5EF4-FFF2-40B4-BE49-F238E27FC236}">
                <a16:creationId xmlns:a16="http://schemas.microsoft.com/office/drawing/2014/main" id="{712A1DC8-24AA-0FAC-D4AC-ADDE29C0BF37}"/>
              </a:ext>
            </a:extLst>
          </p:cNvPr>
          <p:cNvPicPr>
            <a:picLocks noChangeAspect="1"/>
          </p:cNvPicPr>
          <p:nvPr/>
        </p:nvPicPr>
        <p:blipFill>
          <a:blip r:embed="rId3">
            <a:alphaModFix amt="70000"/>
          </a:blip>
          <a:stretch>
            <a:fillRect/>
          </a:stretch>
        </p:blipFill>
        <p:spPr>
          <a:xfrm>
            <a:off x="141514" y="783772"/>
            <a:ext cx="5553653" cy="5257800"/>
          </a:xfrm>
          <a:prstGeom prst="rect">
            <a:avLst/>
          </a:prstGeom>
        </p:spPr>
      </p:pic>
      <p:sp>
        <p:nvSpPr>
          <p:cNvPr id="4" name="TextBox 3">
            <a:extLst>
              <a:ext uri="{FF2B5EF4-FFF2-40B4-BE49-F238E27FC236}">
                <a16:creationId xmlns:a16="http://schemas.microsoft.com/office/drawing/2014/main" id="{546D69A1-3452-B83C-DF48-F1BEEB013AE9}"/>
              </a:ext>
            </a:extLst>
          </p:cNvPr>
          <p:cNvSpPr txBox="1"/>
          <p:nvPr/>
        </p:nvSpPr>
        <p:spPr>
          <a:xfrm>
            <a:off x="5812971" y="1643062"/>
            <a:ext cx="6237515" cy="3114675"/>
          </a:xfrm>
          <a:prstGeom prst="roundRect">
            <a:avLst/>
          </a:prstGeom>
          <a:ln/>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p>
            <a:pPr marR="0" lvl="0" defTabSz="914400" fontAlgn="auto">
              <a:lnSpc>
                <a:spcPct val="90000"/>
              </a:lnSpc>
              <a:spcBef>
                <a:spcPts val="1000"/>
              </a:spcBef>
              <a:spcAft>
                <a:spcPts val="0"/>
              </a:spcAft>
              <a:buClrTx/>
              <a:buSzTx/>
              <a:tabLst/>
              <a:defRPr/>
            </a:pPr>
            <a:endParaRPr kumimoji="0" lang="en-US" sz="2000" b="0" i="0" u="none" strike="noStrike" cap="none" spc="0" normalizeH="0" baseline="0" noProof="0" dirty="0">
              <a:ln>
                <a:noFill/>
              </a:ln>
              <a:effectLst/>
              <a:uLnTx/>
              <a:uFillTx/>
              <a:latin typeface="Arial" panose="020B0604020202020204" pitchFamily="34" charset="0"/>
              <a:cs typeface="Arial" panose="020B0604020202020204" pitchFamily="34" charset="0"/>
            </a:endParaRPr>
          </a:p>
          <a:p>
            <a:pPr marR="0" lvl="0" algn="ctr" defTabSz="914400" fontAlgn="auto">
              <a:lnSpc>
                <a:spcPct val="90000"/>
              </a:lnSpc>
              <a:spcBef>
                <a:spcPts val="1000"/>
              </a:spcBef>
              <a:spcAft>
                <a:spcPts val="0"/>
              </a:spcAft>
              <a:buClrTx/>
              <a:buSzTx/>
              <a:tabLst/>
              <a:defRPr/>
            </a:pPr>
            <a:r>
              <a:rPr kumimoji="0" lang="en-US" sz="2400" b="0" i="0" u="none" strike="noStrike" cap="none" spc="0" normalizeH="0" baseline="0" noProof="0" dirty="0">
                <a:ln>
                  <a:noFill/>
                </a:ln>
                <a:effectLst/>
                <a:uLnTx/>
                <a:uFillTx/>
                <a:latin typeface="Arial" panose="020B0604020202020204" pitchFamily="34" charset="0"/>
                <a:cs typeface="Arial" panose="020B0604020202020204" pitchFamily="34" charset="0"/>
              </a:rPr>
              <a:t>“Home visitors and </a:t>
            </a:r>
            <a:r>
              <a:rPr lang="en-US" sz="2400" dirty="0">
                <a:latin typeface="Arial" panose="020B0604020202020204" pitchFamily="34" charset="0"/>
                <a:cs typeface="Arial" panose="020B0604020202020204" pitchFamily="34" charset="0"/>
              </a:rPr>
              <a:t>doulas </a:t>
            </a:r>
            <a:r>
              <a:rPr kumimoji="0" lang="en-US" sz="2400" b="0" i="0" u="none" strike="noStrike" cap="none" spc="0" normalizeH="0" baseline="0" noProof="0" dirty="0">
                <a:ln>
                  <a:noFill/>
                </a:ln>
                <a:effectLst/>
                <a:uLnTx/>
                <a:uFillTx/>
                <a:latin typeface="Arial" panose="020B0604020202020204" pitchFamily="34" charset="0"/>
                <a:cs typeface="Arial" panose="020B0604020202020204" pitchFamily="34" charset="0"/>
              </a:rPr>
              <a:t>already play a vital role in promoting caregiver well-being, and the addition of anxiety screening helps programs more fully address the mental health conditions that shape family functioning in the earliest years.”</a:t>
            </a:r>
          </a:p>
          <a:p>
            <a:pPr marL="0" marR="0" lvl="0" indent="-228600" defTabSz="914400" fontAlgn="auto">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223559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221E0B-6D6A-B324-DE2B-5CAF9E6A451E}"/>
              </a:ext>
            </a:extLst>
          </p:cNvPr>
          <p:cNvSpPr>
            <a:spLocks noGrp="1"/>
          </p:cNvSpPr>
          <p:nvPr>
            <p:ph type="ctrTitle"/>
          </p:nvPr>
        </p:nvSpPr>
        <p:spPr>
          <a:xfrm>
            <a:off x="1522811" y="1665515"/>
            <a:ext cx="9146380" cy="3102428"/>
          </a:xfrm>
          <a:ln w="76200">
            <a:solidFill>
              <a:schemeClr val="tx1"/>
            </a:solidFill>
          </a:ln>
        </p:spPr>
        <p:txBody>
          <a:bodyPr>
            <a:normAutofit fontScale="90000"/>
          </a:bodyPr>
          <a:lstStyle/>
          <a:p>
            <a:pPr algn="ctr"/>
            <a:br>
              <a:rPr lang="en-US" sz="4400" dirty="0"/>
            </a:br>
            <a:br>
              <a:rPr lang="en-US" sz="4400" dirty="0"/>
            </a:br>
            <a:r>
              <a:rPr lang="en-US" sz="4900" dirty="0"/>
              <a:t>Resources</a:t>
            </a:r>
            <a:br>
              <a:rPr lang="en-US" sz="4900" dirty="0"/>
            </a:br>
            <a:r>
              <a:rPr lang="en-US" sz="4900" dirty="0"/>
              <a:t> </a:t>
            </a:r>
            <a:br>
              <a:rPr lang="en-US" sz="6700" dirty="0"/>
            </a:br>
            <a:endParaRPr lang="en-US" dirty="0"/>
          </a:p>
        </p:txBody>
      </p:sp>
    </p:spTree>
    <p:extLst>
      <p:ext uri="{BB962C8B-B14F-4D97-AF65-F5344CB8AC3E}">
        <p14:creationId xmlns:p14="http://schemas.microsoft.com/office/powerpoint/2010/main" val="360008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0F649-C806-0B22-691A-04FDC764F246}"/>
              </a:ext>
            </a:extLst>
          </p:cNvPr>
          <p:cNvSpPr>
            <a:spLocks noGrp="1"/>
          </p:cNvSpPr>
          <p:nvPr>
            <p:ph type="title"/>
          </p:nvPr>
        </p:nvSpPr>
        <p:spPr>
          <a:xfrm>
            <a:off x="1198181" y="560881"/>
            <a:ext cx="9795638" cy="1114380"/>
          </a:xfrm>
          <a:solidFill>
            <a:schemeClr val="tx1">
              <a:lumMod val="20000"/>
              <a:lumOff val="80000"/>
            </a:schemeClr>
          </a:solidFill>
          <a:ln>
            <a:solidFill>
              <a:srgbClr val="010407"/>
            </a:solidFill>
          </a:ln>
        </p:spPr>
        <p:txBody>
          <a:bodyPr vert="horz" lIns="91440" tIns="45720" rIns="91440" bIns="45720" rtlCol="0" anchor="b">
            <a:normAutofit/>
          </a:bodyPr>
          <a:lstStyle/>
          <a:p>
            <a:pPr algn="ctr"/>
            <a:r>
              <a:rPr lang="en-US" sz="3600" b="1" dirty="0">
                <a:solidFill>
                  <a:srgbClr val="010407"/>
                </a:solidFill>
                <a:latin typeface="Arial" panose="020B0604020202020204" pitchFamily="34" charset="0"/>
                <a:cs typeface="Arial" panose="020B0604020202020204" pitchFamily="34" charset="0"/>
              </a:rPr>
              <a:t>In Addition to Your Local Resources</a:t>
            </a:r>
            <a:br>
              <a:rPr lang="en-US" sz="3600" dirty="0">
                <a:solidFill>
                  <a:srgbClr val="010407"/>
                </a:solidFill>
                <a:latin typeface="Arial" panose="020B0604020202020204" pitchFamily="34" charset="0"/>
                <a:cs typeface="Arial" panose="020B0604020202020204" pitchFamily="34" charset="0"/>
              </a:rPr>
            </a:br>
            <a:r>
              <a:rPr lang="en-US" sz="3600" dirty="0">
                <a:solidFill>
                  <a:srgbClr val="010407"/>
                </a:solidFill>
                <a:latin typeface="Arial" panose="020B0604020202020204" pitchFamily="34" charset="0"/>
                <a:cs typeface="Arial" panose="020B0604020202020204" pitchFamily="34" charset="0"/>
              </a:rPr>
              <a:t>State Resources Are Available</a:t>
            </a:r>
            <a:r>
              <a:rPr lang="en-US" sz="3600" dirty="0">
                <a:solidFill>
                  <a:srgbClr val="010407"/>
                </a:solidFill>
              </a:rPr>
              <a:t>:</a:t>
            </a:r>
          </a:p>
        </p:txBody>
      </p:sp>
      <p:pic>
        <p:nvPicPr>
          <p:cNvPr id="9" name="Picture 8">
            <a:extLst>
              <a:ext uri="{FF2B5EF4-FFF2-40B4-BE49-F238E27FC236}">
                <a16:creationId xmlns:a16="http://schemas.microsoft.com/office/drawing/2014/main" id="{6216CFE3-F10F-5C9C-4F9C-0603156D5F81}"/>
              </a:ext>
            </a:extLst>
          </p:cNvPr>
          <p:cNvPicPr>
            <a:picLocks noChangeAspect="1"/>
          </p:cNvPicPr>
          <p:nvPr/>
        </p:nvPicPr>
        <p:blipFill>
          <a:blip r:embed="rId3"/>
          <a:stretch>
            <a:fillRect/>
          </a:stretch>
        </p:blipFill>
        <p:spPr>
          <a:xfrm>
            <a:off x="5879306" y="3973899"/>
            <a:ext cx="5828261" cy="24478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 name="Picture 7">
            <a:extLst>
              <a:ext uri="{FF2B5EF4-FFF2-40B4-BE49-F238E27FC236}">
                <a16:creationId xmlns:a16="http://schemas.microsoft.com/office/drawing/2014/main" id="{044ABCFE-0D79-C60A-4B5B-A2AAEB8F729B}"/>
              </a:ext>
            </a:extLst>
          </p:cNvPr>
          <p:cNvPicPr>
            <a:picLocks noChangeAspect="1"/>
          </p:cNvPicPr>
          <p:nvPr/>
        </p:nvPicPr>
        <p:blipFill>
          <a:blip r:embed="rId4"/>
          <a:stretch>
            <a:fillRect/>
          </a:stretch>
        </p:blipFill>
        <p:spPr>
          <a:xfrm>
            <a:off x="266214" y="2936721"/>
            <a:ext cx="5828261" cy="234587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TextBox 2">
            <a:extLst>
              <a:ext uri="{FF2B5EF4-FFF2-40B4-BE49-F238E27FC236}">
                <a16:creationId xmlns:a16="http://schemas.microsoft.com/office/drawing/2014/main" id="{2181F8D6-7137-78DD-3661-3B965AB7E7FC}"/>
              </a:ext>
            </a:extLst>
          </p:cNvPr>
          <p:cNvSpPr txBox="1"/>
          <p:nvPr/>
        </p:nvSpPr>
        <p:spPr>
          <a:xfrm>
            <a:off x="3571875" y="1736856"/>
            <a:ext cx="4614862" cy="892552"/>
          </a:xfrm>
          <a:prstGeom prst="rect">
            <a:avLst/>
          </a:prstGeom>
          <a:noFill/>
          <a:ln>
            <a:solidFill>
              <a:srgbClr val="010407"/>
            </a:solidFill>
          </a:ln>
        </p:spPr>
        <p:txBody>
          <a:bodyPr wrap="square" rtlCol="0">
            <a:spAutoFit/>
          </a:bodyPr>
          <a:lstStyle/>
          <a:p>
            <a:pPr algn="ctr"/>
            <a:r>
              <a:rPr lang="en-US" sz="2800" b="1" dirty="0">
                <a:latin typeface="Arial" panose="020B0604020202020204" pitchFamily="34" charset="0"/>
                <a:cs typeface="Arial" panose="020B0604020202020204" pitchFamily="34" charset="0"/>
              </a:rPr>
              <a:t>211 Illinois</a:t>
            </a:r>
          </a:p>
          <a:p>
            <a:pPr algn="ctr"/>
            <a:r>
              <a:rPr lang="en-US" sz="2400" dirty="0">
                <a:latin typeface="Arial" panose="020B0604020202020204" pitchFamily="34" charset="0"/>
                <a:cs typeface="Arial" panose="020B0604020202020204" pitchFamily="34" charset="0"/>
              </a:rPr>
              <a:t>https://211illinois.org/</a:t>
            </a:r>
          </a:p>
        </p:txBody>
      </p:sp>
    </p:spTree>
    <p:extLst>
      <p:ext uri="{BB962C8B-B14F-4D97-AF65-F5344CB8AC3E}">
        <p14:creationId xmlns:p14="http://schemas.microsoft.com/office/powerpoint/2010/main" val="252580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9C8755-9362-F239-D1F3-7A5C46E99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384BC-F2AE-1B05-56BB-840B4AE4BC3D}"/>
              </a:ext>
            </a:extLst>
          </p:cNvPr>
          <p:cNvSpPr>
            <a:spLocks noGrp="1"/>
          </p:cNvSpPr>
          <p:nvPr>
            <p:ph type="title"/>
          </p:nvPr>
        </p:nvSpPr>
        <p:spPr>
          <a:xfrm>
            <a:off x="1198181" y="560881"/>
            <a:ext cx="9795638" cy="1114380"/>
          </a:xfrm>
          <a:solidFill>
            <a:schemeClr val="tx2">
              <a:lumMod val="20000"/>
              <a:lumOff val="80000"/>
            </a:schemeClr>
          </a:solidFill>
          <a:ln>
            <a:solidFill>
              <a:srgbClr val="010407"/>
            </a:solidFill>
          </a:ln>
        </p:spPr>
        <p:txBody>
          <a:bodyPr vert="horz" lIns="91440" tIns="45720" rIns="91440" bIns="45720" rtlCol="0" anchor="b">
            <a:normAutofit/>
          </a:bodyPr>
          <a:lstStyle/>
          <a:p>
            <a:pPr algn="ctr"/>
            <a:r>
              <a:rPr lang="en-US" sz="3600" b="1" dirty="0">
                <a:solidFill>
                  <a:srgbClr val="010407"/>
                </a:solidFill>
                <a:latin typeface="Arial" panose="020B0604020202020204" pitchFamily="34" charset="0"/>
                <a:cs typeface="Arial" panose="020B0604020202020204" pitchFamily="34" charset="0"/>
              </a:rPr>
              <a:t>In Addition to Your Local Resources</a:t>
            </a:r>
            <a:br>
              <a:rPr lang="en-US" sz="3600" dirty="0">
                <a:solidFill>
                  <a:srgbClr val="010407"/>
                </a:solidFill>
                <a:latin typeface="Arial" panose="020B0604020202020204" pitchFamily="34" charset="0"/>
                <a:cs typeface="Arial" panose="020B0604020202020204" pitchFamily="34" charset="0"/>
              </a:rPr>
            </a:br>
            <a:r>
              <a:rPr lang="en-US" sz="3600" dirty="0">
                <a:solidFill>
                  <a:srgbClr val="010407"/>
                </a:solidFill>
                <a:latin typeface="Arial" panose="020B0604020202020204" pitchFamily="34" charset="0"/>
                <a:cs typeface="Arial" panose="020B0604020202020204" pitchFamily="34" charset="0"/>
              </a:rPr>
              <a:t>State Resources Are Available</a:t>
            </a:r>
            <a:r>
              <a:rPr lang="en-US" sz="3600" dirty="0">
                <a:solidFill>
                  <a:srgbClr val="010407"/>
                </a:solidFill>
              </a:rPr>
              <a:t>:</a:t>
            </a:r>
          </a:p>
        </p:txBody>
      </p:sp>
      <p:sp>
        <p:nvSpPr>
          <p:cNvPr id="3" name="TextBox 2">
            <a:extLst>
              <a:ext uri="{FF2B5EF4-FFF2-40B4-BE49-F238E27FC236}">
                <a16:creationId xmlns:a16="http://schemas.microsoft.com/office/drawing/2014/main" id="{999D1B47-7544-2975-3B5C-9A0D8A2938DB}"/>
              </a:ext>
            </a:extLst>
          </p:cNvPr>
          <p:cNvSpPr txBox="1"/>
          <p:nvPr/>
        </p:nvSpPr>
        <p:spPr>
          <a:xfrm>
            <a:off x="3788569" y="1675261"/>
            <a:ext cx="4614862" cy="892552"/>
          </a:xfrm>
          <a:prstGeom prst="rect">
            <a:avLst/>
          </a:prstGeom>
          <a:noFill/>
          <a:ln>
            <a:solidFill>
              <a:srgbClr val="010407"/>
            </a:solidFill>
          </a:ln>
        </p:spPr>
        <p:txBody>
          <a:bodyPr wrap="square" rtlCol="0">
            <a:spAutoFit/>
          </a:bodyPr>
          <a:lstStyle/>
          <a:p>
            <a:pPr algn="ctr"/>
            <a:r>
              <a:rPr lang="en-US" sz="2800" b="1" dirty="0">
                <a:latin typeface="Arial" panose="020B0604020202020204" pitchFamily="34" charset="0"/>
                <a:cs typeface="Arial" panose="020B0604020202020204" pitchFamily="34" charset="0"/>
              </a:rPr>
              <a:t>Beacon</a:t>
            </a:r>
          </a:p>
          <a:p>
            <a:pPr algn="ctr"/>
            <a:r>
              <a:rPr lang="en-US" sz="2400" dirty="0">
                <a:latin typeface="Arial" panose="020B0604020202020204" pitchFamily="34" charset="0"/>
                <a:cs typeface="Arial" panose="020B0604020202020204" pitchFamily="34" charset="0"/>
              </a:rPr>
              <a:t>https://beacon.illinois.gov/</a:t>
            </a:r>
          </a:p>
        </p:txBody>
      </p:sp>
      <p:pic>
        <p:nvPicPr>
          <p:cNvPr id="5" name="Picture 4">
            <a:extLst>
              <a:ext uri="{FF2B5EF4-FFF2-40B4-BE49-F238E27FC236}">
                <a16:creationId xmlns:a16="http://schemas.microsoft.com/office/drawing/2014/main" id="{6540834A-92F4-510A-84F8-333952730D7F}"/>
              </a:ext>
            </a:extLst>
          </p:cNvPr>
          <p:cNvPicPr>
            <a:picLocks noChangeAspect="1"/>
          </p:cNvPicPr>
          <p:nvPr/>
        </p:nvPicPr>
        <p:blipFill>
          <a:blip r:embed="rId3"/>
          <a:stretch>
            <a:fillRect/>
          </a:stretch>
        </p:blipFill>
        <p:spPr>
          <a:xfrm>
            <a:off x="1814513" y="2567813"/>
            <a:ext cx="8562975" cy="4022772"/>
          </a:xfrm>
          <a:prstGeom prst="rect">
            <a:avLst/>
          </a:prstGeom>
          <a:ln w="381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44486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53FD50-B183-021B-FD6E-2F24B8D99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C7F43-A1B2-9864-998D-8A283DFFF84B}"/>
              </a:ext>
            </a:extLst>
          </p:cNvPr>
          <p:cNvSpPr>
            <a:spLocks noGrp="1"/>
          </p:cNvSpPr>
          <p:nvPr>
            <p:ph type="title"/>
          </p:nvPr>
        </p:nvSpPr>
        <p:spPr>
          <a:xfrm>
            <a:off x="1198181" y="560881"/>
            <a:ext cx="9795638" cy="1114380"/>
          </a:xfrm>
          <a:solidFill>
            <a:schemeClr val="tx1">
              <a:lumMod val="20000"/>
              <a:lumOff val="80000"/>
            </a:schemeClr>
          </a:solidFill>
          <a:ln>
            <a:solidFill>
              <a:srgbClr val="010407"/>
            </a:solidFill>
          </a:ln>
        </p:spPr>
        <p:txBody>
          <a:bodyPr vert="horz" lIns="91440" tIns="45720" rIns="91440" bIns="45720" rtlCol="0" anchor="b">
            <a:normAutofit/>
          </a:bodyPr>
          <a:lstStyle/>
          <a:p>
            <a:pPr algn="ctr"/>
            <a:r>
              <a:rPr lang="en-US" sz="3600" b="1" dirty="0">
                <a:solidFill>
                  <a:srgbClr val="010407"/>
                </a:solidFill>
                <a:latin typeface="Arial" panose="020B0604020202020204" pitchFamily="34" charset="0"/>
                <a:cs typeface="Arial" panose="020B0604020202020204" pitchFamily="34" charset="0"/>
              </a:rPr>
              <a:t>In Addition to Your Local Resources</a:t>
            </a:r>
            <a:br>
              <a:rPr lang="en-US" sz="3600" dirty="0">
                <a:solidFill>
                  <a:srgbClr val="010407"/>
                </a:solidFill>
                <a:latin typeface="Arial" panose="020B0604020202020204" pitchFamily="34" charset="0"/>
                <a:cs typeface="Arial" panose="020B0604020202020204" pitchFamily="34" charset="0"/>
              </a:rPr>
            </a:br>
            <a:r>
              <a:rPr lang="en-US" sz="3600" dirty="0">
                <a:solidFill>
                  <a:srgbClr val="010407"/>
                </a:solidFill>
                <a:latin typeface="Arial" panose="020B0604020202020204" pitchFamily="34" charset="0"/>
                <a:cs typeface="Arial" panose="020B0604020202020204" pitchFamily="34" charset="0"/>
              </a:rPr>
              <a:t>State Resources Are Available</a:t>
            </a:r>
            <a:r>
              <a:rPr lang="en-US" sz="3600" dirty="0">
                <a:solidFill>
                  <a:srgbClr val="010407"/>
                </a:solidFill>
              </a:rPr>
              <a:t>:</a:t>
            </a:r>
          </a:p>
        </p:txBody>
      </p:sp>
      <p:sp>
        <p:nvSpPr>
          <p:cNvPr id="3" name="TextBox 2">
            <a:extLst>
              <a:ext uri="{FF2B5EF4-FFF2-40B4-BE49-F238E27FC236}">
                <a16:creationId xmlns:a16="http://schemas.microsoft.com/office/drawing/2014/main" id="{065714D5-3538-0D14-E730-A0243C83FF13}"/>
              </a:ext>
            </a:extLst>
          </p:cNvPr>
          <p:cNvSpPr txBox="1"/>
          <p:nvPr/>
        </p:nvSpPr>
        <p:spPr>
          <a:xfrm>
            <a:off x="2805545" y="1675261"/>
            <a:ext cx="6812224" cy="830997"/>
          </a:xfrm>
          <a:prstGeom prst="rect">
            <a:avLst/>
          </a:prstGeom>
          <a:noFill/>
          <a:ln>
            <a:solidFill>
              <a:srgbClr val="010407"/>
            </a:solidFill>
          </a:ln>
        </p:spPr>
        <p:txBody>
          <a:bodyPr wrap="square" rtlCol="0">
            <a:spAutoFit/>
          </a:bodyPr>
          <a:lstStyle/>
          <a:p>
            <a:pPr algn="ctr"/>
            <a:r>
              <a:rPr lang="en-US" sz="2800" b="1" dirty="0">
                <a:latin typeface="Arial" panose="020B0604020202020204" pitchFamily="34" charset="0"/>
                <a:cs typeface="Arial" panose="020B0604020202020204" pitchFamily="34" charset="0"/>
              </a:rPr>
              <a:t>SPIDER</a:t>
            </a:r>
          </a:p>
          <a:p>
            <a:pPr algn="ctr"/>
            <a:r>
              <a:rPr lang="en-US" sz="2000" dirty="0">
                <a:latin typeface="Arial" panose="020B0604020202020204" pitchFamily="34" charset="0"/>
                <a:cs typeface="Arial" panose="020B0604020202020204" pitchFamily="34" charset="0"/>
              </a:rPr>
              <a:t>https://spider.dcfs.illinois.gov/Search/SearchAgency</a:t>
            </a:r>
          </a:p>
        </p:txBody>
      </p:sp>
      <p:pic>
        <p:nvPicPr>
          <p:cNvPr id="8" name="Picture 7">
            <a:extLst>
              <a:ext uri="{FF2B5EF4-FFF2-40B4-BE49-F238E27FC236}">
                <a16:creationId xmlns:a16="http://schemas.microsoft.com/office/drawing/2014/main" id="{3B94F34B-DF59-482E-49C3-D3F1C1DCA29A}"/>
              </a:ext>
            </a:extLst>
          </p:cNvPr>
          <p:cNvPicPr>
            <a:picLocks noChangeAspect="1"/>
          </p:cNvPicPr>
          <p:nvPr/>
        </p:nvPicPr>
        <p:blipFill>
          <a:blip r:embed="rId3"/>
          <a:stretch>
            <a:fillRect/>
          </a:stretch>
        </p:blipFill>
        <p:spPr>
          <a:xfrm>
            <a:off x="1848728" y="2636544"/>
            <a:ext cx="8019592" cy="32186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 name="Picture 9">
            <a:extLst>
              <a:ext uri="{FF2B5EF4-FFF2-40B4-BE49-F238E27FC236}">
                <a16:creationId xmlns:a16="http://schemas.microsoft.com/office/drawing/2014/main" id="{4A9FEAC0-5231-FD67-B7C4-DED3BCBCA6FE}"/>
              </a:ext>
            </a:extLst>
          </p:cNvPr>
          <p:cNvPicPr>
            <a:picLocks noChangeAspect="1"/>
          </p:cNvPicPr>
          <p:nvPr/>
        </p:nvPicPr>
        <p:blipFill>
          <a:blip r:embed="rId4"/>
          <a:srcRect r="53138"/>
          <a:stretch>
            <a:fillRect/>
          </a:stretch>
        </p:blipFill>
        <p:spPr>
          <a:xfrm>
            <a:off x="9617769" y="2888223"/>
            <a:ext cx="2285374" cy="3790767"/>
          </a:xfrm>
          <a:prstGeom prst="rect">
            <a:avLst/>
          </a:prstGeom>
          <a:ln>
            <a:solidFill>
              <a:srgbClr val="010407"/>
            </a:solidFill>
          </a:ln>
        </p:spPr>
      </p:pic>
    </p:spTree>
    <p:extLst>
      <p:ext uri="{BB962C8B-B14F-4D97-AF65-F5344CB8AC3E}">
        <p14:creationId xmlns:p14="http://schemas.microsoft.com/office/powerpoint/2010/main" val="33110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86768-EEAF-E39D-4416-DD4BF92B6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176CB-E14C-0952-C947-C1A8FA3BDCD7}"/>
              </a:ext>
            </a:extLst>
          </p:cNvPr>
          <p:cNvSpPr>
            <a:spLocks noGrp="1"/>
          </p:cNvSpPr>
          <p:nvPr>
            <p:ph type="title"/>
          </p:nvPr>
        </p:nvSpPr>
        <p:spPr>
          <a:xfrm>
            <a:off x="0" y="0"/>
            <a:ext cx="12192000" cy="1225724"/>
          </a:xfrm>
          <a:solidFill>
            <a:schemeClr val="accent1"/>
          </a:solidFill>
          <a:ln>
            <a:solidFill>
              <a:schemeClr val="tx1">
                <a:lumMod val="50000"/>
              </a:schemeClr>
            </a:solidFill>
          </a:ln>
        </p:spPr>
        <p:txBody>
          <a:bodyPr>
            <a:normAutofit/>
          </a:bodyPr>
          <a:lstStyle/>
          <a:p>
            <a:pPr algn="ctr"/>
            <a:r>
              <a:rPr lang="en-US" sz="3600" b="1" dirty="0">
                <a:solidFill>
                  <a:schemeClr val="bg1"/>
                </a:solidFill>
                <a:latin typeface="Arial" panose="020B0604020202020204" pitchFamily="34" charset="0"/>
                <a:cs typeface="Arial" panose="020B0604020202020204" pitchFamily="34" charset="0"/>
              </a:rPr>
              <a:t>In Addition to Your Local Resources</a:t>
            </a: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National Resources Are Available:</a:t>
            </a:r>
          </a:p>
        </p:txBody>
      </p:sp>
      <p:pic>
        <p:nvPicPr>
          <p:cNvPr id="6" name="Picture 5">
            <a:extLst>
              <a:ext uri="{FF2B5EF4-FFF2-40B4-BE49-F238E27FC236}">
                <a16:creationId xmlns:a16="http://schemas.microsoft.com/office/drawing/2014/main" id="{2664EF29-5771-5551-9AE4-D5C77121E91A}"/>
              </a:ext>
            </a:extLst>
          </p:cNvPr>
          <p:cNvPicPr>
            <a:picLocks noChangeAspect="1"/>
          </p:cNvPicPr>
          <p:nvPr/>
        </p:nvPicPr>
        <p:blipFill>
          <a:blip r:embed="rId3"/>
          <a:srcRect t="4855" b="46500"/>
          <a:stretch>
            <a:fillRect/>
          </a:stretch>
        </p:blipFill>
        <p:spPr>
          <a:xfrm>
            <a:off x="2539689" y="2762962"/>
            <a:ext cx="7112623" cy="1646310"/>
          </a:xfrm>
          <a:prstGeom prst="rect">
            <a:avLst/>
          </a:prstGeom>
          <a:ln w="76200" cap="sq">
            <a:solidFill>
              <a:srgbClr val="000000"/>
            </a:solidFill>
            <a:miter lim="800000"/>
          </a:ln>
          <a:effectLst>
            <a:glow rad="228600">
              <a:schemeClr val="accent5">
                <a:satMod val="175000"/>
                <a:alpha val="40000"/>
              </a:schemeClr>
            </a:glow>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5A23A855-41DE-D670-DD9D-C78402468D54}"/>
              </a:ext>
            </a:extLst>
          </p:cNvPr>
          <p:cNvSpPr txBox="1"/>
          <p:nvPr/>
        </p:nvSpPr>
        <p:spPr>
          <a:xfrm>
            <a:off x="3716694" y="1432441"/>
            <a:ext cx="4758613" cy="1006429"/>
          </a:xfrm>
          <a:prstGeom prst="rect">
            <a:avLst/>
          </a:prstGeom>
          <a:solidFill>
            <a:schemeClr val="accent2">
              <a:lumMod val="20000"/>
              <a:lumOff val="80000"/>
            </a:schemeClr>
          </a:solidFill>
          <a:ln w="57150">
            <a:solidFill>
              <a:schemeClr val="tx1"/>
            </a:solidFill>
          </a:ln>
        </p:spPr>
        <p:txBody>
          <a:bodyPr wrap="square" rtlCol="0">
            <a:spAutoFit/>
          </a:bodyPr>
          <a:lstStyle/>
          <a:p>
            <a:pPr algn="ctr">
              <a:lnSpc>
                <a:spcPct val="90000"/>
              </a:lnSpc>
            </a:pPr>
            <a:r>
              <a:rPr lang="en-US" sz="2400" b="1" dirty="0"/>
              <a:t>Postpartum Support </a:t>
            </a:r>
          </a:p>
          <a:p>
            <a:pPr algn="ctr">
              <a:lnSpc>
                <a:spcPct val="90000"/>
              </a:lnSpc>
            </a:pPr>
            <a:r>
              <a:rPr lang="en-US" sz="2400" b="1" dirty="0"/>
              <a:t>International </a:t>
            </a:r>
          </a:p>
          <a:p>
            <a:pPr algn="ctr">
              <a:lnSpc>
                <a:spcPct val="90000"/>
              </a:lnSpc>
            </a:pPr>
            <a:r>
              <a:rPr lang="en-US" sz="1600" b="1" dirty="0">
                <a:hlinkClick r:id="rId4">
                  <a:extLst>
                    <a:ext uri="{A12FA001-AC4F-418D-AE19-62706E023703}">
                      <ahyp:hlinkClr xmlns:ahyp="http://schemas.microsoft.com/office/drawing/2018/hyperlinkcolor" val="tx"/>
                    </a:ext>
                  </a:extLst>
                </a:hlinkClick>
              </a:rPr>
              <a:t>https://postpartum.net/get-help/</a:t>
            </a:r>
            <a:endParaRPr lang="en-US" b="1" dirty="0"/>
          </a:p>
        </p:txBody>
      </p:sp>
      <p:pic>
        <p:nvPicPr>
          <p:cNvPr id="12" name="Picture 11">
            <a:extLst>
              <a:ext uri="{FF2B5EF4-FFF2-40B4-BE49-F238E27FC236}">
                <a16:creationId xmlns:a16="http://schemas.microsoft.com/office/drawing/2014/main" id="{729FEB80-DE0D-12ED-C1AB-90EE1462A878}"/>
              </a:ext>
            </a:extLst>
          </p:cNvPr>
          <p:cNvPicPr>
            <a:picLocks noChangeAspect="1"/>
          </p:cNvPicPr>
          <p:nvPr/>
        </p:nvPicPr>
        <p:blipFill>
          <a:blip r:embed="rId5"/>
          <a:srcRect b="49508"/>
          <a:stretch>
            <a:fillRect/>
          </a:stretch>
        </p:blipFill>
        <p:spPr>
          <a:xfrm>
            <a:off x="3158566" y="4558213"/>
            <a:ext cx="5874869" cy="2011919"/>
          </a:xfrm>
          <a:prstGeom prst="rect">
            <a:avLst/>
          </a:prstGeom>
          <a:ln w="57150">
            <a:solidFill>
              <a:schemeClr val="tx1"/>
            </a:solidFill>
          </a:ln>
          <a:effectLst>
            <a:glow rad="228600">
              <a:schemeClr val="accent5">
                <a:satMod val="175000"/>
                <a:alpha val="40000"/>
              </a:schemeClr>
            </a:glow>
          </a:effectLst>
        </p:spPr>
      </p:pic>
    </p:spTree>
    <p:extLst>
      <p:ext uri="{BB962C8B-B14F-4D97-AF65-F5344CB8AC3E}">
        <p14:creationId xmlns:p14="http://schemas.microsoft.com/office/powerpoint/2010/main" val="278280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B31A7-1550-877F-185E-5C5B6F2A3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7C007E-DD6E-DD05-D457-619CFD969501}"/>
              </a:ext>
            </a:extLst>
          </p:cNvPr>
          <p:cNvSpPr>
            <a:spLocks noGrp="1"/>
          </p:cNvSpPr>
          <p:nvPr>
            <p:ph type="title"/>
          </p:nvPr>
        </p:nvSpPr>
        <p:spPr>
          <a:xfrm>
            <a:off x="0" y="0"/>
            <a:ext cx="12192000" cy="1225724"/>
          </a:xfrm>
          <a:solidFill>
            <a:schemeClr val="accent1"/>
          </a:solidFill>
          <a:ln>
            <a:solidFill>
              <a:schemeClr val="tx1">
                <a:lumMod val="50000"/>
              </a:schemeClr>
            </a:solidFill>
          </a:ln>
        </p:spPr>
        <p:txBody>
          <a:bodyPr>
            <a:normAutofit/>
          </a:bodyPr>
          <a:lstStyle/>
          <a:p>
            <a:pPr algn="ctr"/>
            <a:r>
              <a:rPr lang="en-US" sz="3600" b="1" dirty="0">
                <a:solidFill>
                  <a:schemeClr val="bg1"/>
                </a:solidFill>
                <a:latin typeface="Arial" panose="020B0604020202020204" pitchFamily="34" charset="0"/>
                <a:cs typeface="Arial" panose="020B0604020202020204" pitchFamily="34" charset="0"/>
              </a:rPr>
              <a:t>In Addition to Your Local Resources</a:t>
            </a: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National Resources Are Available:</a:t>
            </a:r>
          </a:p>
        </p:txBody>
      </p:sp>
      <p:pic>
        <p:nvPicPr>
          <p:cNvPr id="5" name="Content Placeholder 4">
            <a:extLst>
              <a:ext uri="{FF2B5EF4-FFF2-40B4-BE49-F238E27FC236}">
                <a16:creationId xmlns:a16="http://schemas.microsoft.com/office/drawing/2014/main" id="{CD3D1C39-A0BF-7835-2557-6B5E9C2D7C9A}"/>
              </a:ext>
            </a:extLst>
          </p:cNvPr>
          <p:cNvPicPr>
            <a:picLocks noGrp="1" noChangeAspect="1"/>
          </p:cNvPicPr>
          <p:nvPr>
            <p:ph idx="1"/>
          </p:nvPr>
        </p:nvPicPr>
        <p:blipFill>
          <a:blip r:embed="rId3"/>
          <a:stretch>
            <a:fillRect/>
          </a:stretch>
        </p:blipFill>
        <p:spPr>
          <a:xfrm>
            <a:off x="4123806" y="4837733"/>
            <a:ext cx="3944389" cy="1776675"/>
          </a:xfrm>
          <a:prstGeom prst="rect">
            <a:avLst/>
          </a:prstGeom>
          <a:ln w="38100" cap="sq">
            <a:solidFill>
              <a:srgbClr val="000000"/>
            </a:solidFill>
            <a:miter lim="800000"/>
          </a:ln>
          <a:effectLst>
            <a:glow rad="228600">
              <a:srgbClr val="00B050">
                <a:alpha val="40000"/>
              </a:srgbClr>
            </a:glow>
            <a:outerShdw blurRad="57150" dist="50800" dir="2700000" algn="tl" rotWithShape="0">
              <a:srgbClr val="000000">
                <a:alpha val="40000"/>
              </a:srgbClr>
            </a:outerShdw>
          </a:effectLst>
        </p:spPr>
      </p:pic>
      <p:pic>
        <p:nvPicPr>
          <p:cNvPr id="4" name="Picture 3">
            <a:extLst>
              <a:ext uri="{FF2B5EF4-FFF2-40B4-BE49-F238E27FC236}">
                <a16:creationId xmlns:a16="http://schemas.microsoft.com/office/drawing/2014/main" id="{825A0BBA-7482-EF8E-6F3A-A46232706335}"/>
              </a:ext>
            </a:extLst>
          </p:cNvPr>
          <p:cNvPicPr>
            <a:picLocks noChangeAspect="1"/>
          </p:cNvPicPr>
          <p:nvPr/>
        </p:nvPicPr>
        <p:blipFill>
          <a:blip r:embed="rId4"/>
          <a:srcRect t="51355"/>
          <a:stretch>
            <a:fillRect/>
          </a:stretch>
        </p:blipFill>
        <p:spPr>
          <a:xfrm>
            <a:off x="2634348" y="2974746"/>
            <a:ext cx="6923303" cy="1602490"/>
          </a:xfrm>
          <a:prstGeom prst="rect">
            <a:avLst/>
          </a:prstGeom>
          <a:ln w="57150" cap="sq">
            <a:solidFill>
              <a:srgbClr val="000000"/>
            </a:solidFill>
            <a:miter lim="800000"/>
          </a:ln>
          <a:effectLst>
            <a:glow rad="228600">
              <a:srgbClr val="00B050">
                <a:alpha val="40000"/>
              </a:srgbClr>
            </a:glow>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5DE18A1B-C3BD-4D42-64E0-FBA58A0F0E8F}"/>
              </a:ext>
            </a:extLst>
          </p:cNvPr>
          <p:cNvSpPr txBox="1"/>
          <p:nvPr/>
        </p:nvSpPr>
        <p:spPr>
          <a:xfrm>
            <a:off x="2542019" y="1486221"/>
            <a:ext cx="7107962" cy="1228028"/>
          </a:xfrm>
          <a:prstGeom prst="rect">
            <a:avLst/>
          </a:prstGeom>
          <a:solidFill>
            <a:schemeClr val="accent2">
              <a:lumMod val="20000"/>
              <a:lumOff val="80000"/>
            </a:schemeClr>
          </a:solidFill>
          <a:ln w="57150">
            <a:solidFill>
              <a:schemeClr val="tx1"/>
            </a:solidFill>
          </a:ln>
        </p:spPr>
        <p:txBody>
          <a:bodyPr wrap="square" rtlCol="0">
            <a:spAutoFit/>
          </a:bodyPr>
          <a:lstStyle/>
          <a:p>
            <a:pPr algn="ctr">
              <a:lnSpc>
                <a:spcPct val="90000"/>
              </a:lnSpc>
            </a:pPr>
            <a:r>
              <a:rPr lang="en-US" sz="2400" b="1" dirty="0">
                <a:latin typeface="Arial" panose="020B0604020202020204" pitchFamily="34" charset="0"/>
                <a:cs typeface="Arial" panose="020B0604020202020204" pitchFamily="34" charset="0"/>
              </a:rPr>
              <a:t>National Maternal </a:t>
            </a:r>
          </a:p>
          <a:p>
            <a:pPr algn="ctr">
              <a:lnSpc>
                <a:spcPct val="90000"/>
              </a:lnSpc>
            </a:pPr>
            <a:r>
              <a:rPr lang="en-US" sz="2400" b="1" dirty="0">
                <a:latin typeface="Arial" panose="020B0604020202020204" pitchFamily="34" charset="0"/>
                <a:cs typeface="Arial" panose="020B0604020202020204" pitchFamily="34" charset="0"/>
              </a:rPr>
              <a:t>Mental Health Hotline</a:t>
            </a:r>
          </a:p>
          <a:p>
            <a:pPr algn="ctr">
              <a:lnSpc>
                <a:spcPct val="90000"/>
              </a:lnSpc>
            </a:pPr>
            <a:r>
              <a:rPr lang="en-US" sz="2400" b="1"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https://mchb.hrsa.gov/programs-impact/national-maternal-mental-health-hotline</a:t>
            </a:r>
            <a:endParaRPr lang="en-US" sz="2400" b="1" dirty="0">
              <a:latin typeface="Arial" panose="020B0604020202020204" pitchFamily="34" charset="0"/>
              <a:cs typeface="Arial" panose="020B0604020202020204" pitchFamily="34" charset="0"/>
            </a:endParaRPr>
          </a:p>
          <a:p>
            <a:pPr algn="ctr">
              <a:lnSpc>
                <a:spcPct val="90000"/>
              </a:lnSpc>
            </a:pPr>
            <a:endParaRPr lang="en-US"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847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C9B11-9AA8-C0DF-FC20-88E65B4BB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50ADF6-F8C6-450C-5D27-0C25BC87ECFD}"/>
              </a:ext>
            </a:extLst>
          </p:cNvPr>
          <p:cNvSpPr>
            <a:spLocks noGrp="1"/>
          </p:cNvSpPr>
          <p:nvPr>
            <p:ph type="title"/>
          </p:nvPr>
        </p:nvSpPr>
        <p:spPr>
          <a:xfrm>
            <a:off x="0" y="0"/>
            <a:ext cx="12192000" cy="1225724"/>
          </a:xfrm>
          <a:solidFill>
            <a:schemeClr val="accent1"/>
          </a:solidFill>
          <a:ln>
            <a:solidFill>
              <a:schemeClr val="tx1">
                <a:lumMod val="50000"/>
              </a:schemeClr>
            </a:solidFill>
          </a:ln>
        </p:spPr>
        <p:txBody>
          <a:bodyPr>
            <a:normAutofit/>
          </a:bodyPr>
          <a:lstStyle/>
          <a:p>
            <a:pPr algn="ctr"/>
            <a:r>
              <a:rPr lang="en-US" sz="3600" b="1" dirty="0">
                <a:solidFill>
                  <a:schemeClr val="bg1"/>
                </a:solidFill>
                <a:latin typeface="Arial" panose="020B0604020202020204" pitchFamily="34" charset="0"/>
                <a:cs typeface="Arial" panose="020B0604020202020204" pitchFamily="34" charset="0"/>
              </a:rPr>
              <a:t>In Addition to Your Local Resources</a:t>
            </a: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National Resources Are Available:</a:t>
            </a:r>
          </a:p>
        </p:txBody>
      </p:sp>
      <p:sp>
        <p:nvSpPr>
          <p:cNvPr id="8" name="TextBox 7">
            <a:extLst>
              <a:ext uri="{FF2B5EF4-FFF2-40B4-BE49-F238E27FC236}">
                <a16:creationId xmlns:a16="http://schemas.microsoft.com/office/drawing/2014/main" id="{CA1E96F0-585A-0A95-99E1-A5B8737276B9}"/>
              </a:ext>
            </a:extLst>
          </p:cNvPr>
          <p:cNvSpPr txBox="1"/>
          <p:nvPr/>
        </p:nvSpPr>
        <p:spPr>
          <a:xfrm>
            <a:off x="3716694" y="1444559"/>
            <a:ext cx="4758613" cy="978729"/>
          </a:xfrm>
          <a:prstGeom prst="rect">
            <a:avLst/>
          </a:prstGeom>
          <a:solidFill>
            <a:schemeClr val="accent2">
              <a:lumMod val="20000"/>
              <a:lumOff val="80000"/>
            </a:schemeClr>
          </a:solidFill>
          <a:ln w="57150">
            <a:solidFill>
              <a:schemeClr val="tx1"/>
            </a:solidFill>
          </a:ln>
        </p:spPr>
        <p:txBody>
          <a:bodyPr wrap="square" rtlCol="0">
            <a:spAutoFit/>
          </a:bodyPr>
          <a:lstStyle/>
          <a:p>
            <a:pPr algn="ctr">
              <a:lnSpc>
                <a:spcPct val="90000"/>
              </a:lnSpc>
            </a:pPr>
            <a:r>
              <a:rPr lang="en-US" sz="2400" b="1" dirty="0">
                <a:latin typeface="Arial" panose="020B0604020202020204" pitchFamily="34" charset="0"/>
                <a:cs typeface="Arial" panose="020B0604020202020204" pitchFamily="34" charset="0"/>
              </a:rPr>
              <a:t>988 Lifeline</a:t>
            </a:r>
          </a:p>
          <a:p>
            <a:pPr algn="ctr">
              <a:lnSpc>
                <a:spcPct val="90000"/>
              </a:lnSpc>
            </a:pPr>
            <a:r>
              <a:rPr lang="en-US" sz="2400"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https://988lifeline.org/</a:t>
            </a:r>
            <a:endParaRPr lang="en-US" b="1" dirty="0">
              <a:latin typeface="Arial" panose="020B0604020202020204" pitchFamily="34" charset="0"/>
              <a:cs typeface="Arial" panose="020B0604020202020204" pitchFamily="34" charset="0"/>
            </a:endParaRPr>
          </a:p>
          <a:p>
            <a:pPr algn="ctr">
              <a:lnSpc>
                <a:spcPct val="90000"/>
              </a:lnSpc>
            </a:pPr>
            <a:endParaRPr lang="en-US" sz="14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F4F85C5-C8FF-65A0-E908-960862E9A934}"/>
              </a:ext>
            </a:extLst>
          </p:cNvPr>
          <p:cNvPicPr>
            <a:picLocks noChangeAspect="1"/>
          </p:cNvPicPr>
          <p:nvPr/>
        </p:nvPicPr>
        <p:blipFill>
          <a:blip r:embed="rId4"/>
          <a:srcRect l="3970" t="30825" r="2846"/>
          <a:stretch>
            <a:fillRect/>
          </a:stretch>
        </p:blipFill>
        <p:spPr>
          <a:xfrm>
            <a:off x="1061156" y="2642123"/>
            <a:ext cx="10069689" cy="3410727"/>
          </a:xfrm>
          <a:prstGeom prst="rect">
            <a:avLst/>
          </a:prstGeom>
          <a:effectLst>
            <a:glow rad="228600">
              <a:schemeClr val="accent2">
                <a:lumMod val="60000"/>
                <a:lumOff val="40000"/>
                <a:alpha val="40000"/>
              </a:schemeClr>
            </a:glow>
          </a:effectLst>
        </p:spPr>
      </p:pic>
    </p:spTree>
    <p:extLst>
      <p:ext uri="{BB962C8B-B14F-4D97-AF65-F5344CB8AC3E}">
        <p14:creationId xmlns:p14="http://schemas.microsoft.com/office/powerpoint/2010/main" val="344695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52A475-747D-C258-DAB0-FEC008A55F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8543C7-C275-7A81-CE6B-E194C46EE1B0}"/>
              </a:ext>
            </a:extLst>
          </p:cNvPr>
          <p:cNvSpPr>
            <a:spLocks noGrp="1"/>
          </p:cNvSpPr>
          <p:nvPr>
            <p:ph type="ctrTitle"/>
          </p:nvPr>
        </p:nvSpPr>
        <p:spPr>
          <a:xfrm>
            <a:off x="1522811" y="1665515"/>
            <a:ext cx="9146380" cy="3102428"/>
          </a:xfrm>
          <a:ln w="76200">
            <a:solidFill>
              <a:schemeClr val="tx1"/>
            </a:solidFill>
          </a:ln>
        </p:spPr>
        <p:txBody>
          <a:bodyPr>
            <a:normAutofit fontScale="90000"/>
          </a:bodyPr>
          <a:lstStyle/>
          <a:p>
            <a:pPr algn="ctr"/>
            <a:br>
              <a:rPr lang="en-US" sz="4400" dirty="0"/>
            </a:br>
            <a:br>
              <a:rPr lang="en-US" sz="4400" dirty="0"/>
            </a:br>
            <a:r>
              <a:rPr lang="en-US" sz="4900" dirty="0"/>
              <a:t>References</a:t>
            </a:r>
            <a:br>
              <a:rPr lang="en-US" sz="4900" dirty="0"/>
            </a:br>
            <a:r>
              <a:rPr lang="en-US" sz="4900" dirty="0"/>
              <a:t> </a:t>
            </a:r>
            <a:br>
              <a:rPr lang="en-US" sz="6700" dirty="0"/>
            </a:br>
            <a:endParaRPr lang="en-US" dirty="0"/>
          </a:p>
        </p:txBody>
      </p:sp>
    </p:spTree>
    <p:extLst>
      <p:ext uri="{BB962C8B-B14F-4D97-AF65-F5344CB8AC3E}">
        <p14:creationId xmlns:p14="http://schemas.microsoft.com/office/powerpoint/2010/main" val="132450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7DFE53-F72F-462F-BE38-06EFDFF04AD8}"/>
              </a:ext>
            </a:extLst>
          </p:cNvPr>
          <p:cNvSpPr>
            <a:spLocks noGrp="1"/>
          </p:cNvSpPr>
          <p:nvPr>
            <p:ph idx="1"/>
          </p:nvPr>
        </p:nvSpPr>
        <p:spPr>
          <a:xfrm>
            <a:off x="1541131" y="1556657"/>
            <a:ext cx="9145920" cy="4419600"/>
          </a:xfrm>
          <a:ln>
            <a:solidFill>
              <a:srgbClr val="010407"/>
            </a:solidFill>
          </a:ln>
        </p:spPr>
        <p:txBody>
          <a:bodyPr anchor="ctr">
            <a:noAutofit/>
          </a:bodyPr>
          <a:lstStyle/>
          <a:p>
            <a:pPr lvl="0">
              <a:defRPr/>
            </a:pPr>
            <a:endParaRPr lang="en-US" sz="1200" dirty="0">
              <a:solidFill>
                <a:srgbClr val="010407"/>
              </a:solidFill>
              <a:latin typeface="Arial" panose="020B0604020202020204" pitchFamily="34" charset="0"/>
              <a:cs typeface="Arial" panose="020B0604020202020204" pitchFamily="34" charset="0"/>
            </a:endParaRPr>
          </a:p>
          <a:p>
            <a:pPr lvl="0">
              <a:lnSpc>
                <a:spcPct val="120000"/>
              </a:lnSpc>
              <a:defRPr/>
            </a:pPr>
            <a:endParaRPr lang="en-US" sz="1400" dirty="0">
              <a:solidFill>
                <a:srgbClr val="010407"/>
              </a:solidFill>
              <a:latin typeface="Arial" panose="020B0604020202020204" pitchFamily="34" charset="0"/>
              <a:cs typeface="Arial" panose="020B0604020202020204" pitchFamily="34" charset="0"/>
            </a:endParaRPr>
          </a:p>
          <a:p>
            <a:pPr lvl="0">
              <a:lnSpc>
                <a:spcPct val="120000"/>
              </a:lnSpc>
              <a:defRPr/>
            </a:pPr>
            <a:r>
              <a:rPr lang="en-US" sz="1400" dirty="0">
                <a:solidFill>
                  <a:srgbClr val="010407"/>
                </a:solidFill>
                <a:latin typeface="Arial" panose="020B0604020202020204" pitchFamily="34" charset="0"/>
                <a:cs typeface="Arial" panose="020B0604020202020204" pitchFamily="34" charset="0"/>
              </a:rPr>
              <a:t>Collier, S, MD, Ph.D. (2021, July 30). </a:t>
            </a:r>
            <a:r>
              <a:rPr lang="en-US" sz="1400" b="1" dirty="0">
                <a:solidFill>
                  <a:srgbClr val="010407"/>
                </a:solidFill>
                <a:latin typeface="Arial" panose="020B0604020202020204" pitchFamily="34" charset="0"/>
                <a:cs typeface="Arial" panose="020B0604020202020204" pitchFamily="34" charset="0"/>
              </a:rPr>
              <a:t>Postpartum Anxiety is Invisible, but Common and Treatable</a:t>
            </a:r>
            <a:r>
              <a:rPr lang="en-US" sz="1400" dirty="0">
                <a:solidFill>
                  <a:srgbClr val="010407"/>
                </a:solidFill>
                <a:latin typeface="Arial" panose="020B0604020202020204" pitchFamily="34" charset="0"/>
                <a:cs typeface="Arial" panose="020B0604020202020204" pitchFamily="34" charset="0"/>
              </a:rPr>
              <a:t>. Harvard Health Publishing. </a:t>
            </a:r>
            <a:r>
              <a:rPr lang="en-US" sz="1400" u="sng" dirty="0">
                <a:solidFill>
                  <a:srgbClr val="010407"/>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https://www.health.harvard.edu/blog/postpartum-anxiety-an-invisible-disorder-that-can-affect-new-mothers-202107302558</a:t>
            </a:r>
            <a:endParaRPr lang="en-US" sz="1400" u="sng" dirty="0">
              <a:solidFill>
                <a:srgbClr val="010407"/>
              </a:solidFill>
              <a:latin typeface="Arial" panose="020B0604020202020204" pitchFamily="34" charset="0"/>
              <a:cs typeface="Arial" panose="020B0604020202020204" pitchFamily="34" charset="0"/>
            </a:endParaRPr>
          </a:p>
          <a:p>
            <a:pPr marL="0" lvl="0" indent="0">
              <a:lnSpc>
                <a:spcPct val="120000"/>
              </a:lnSpc>
              <a:spcBef>
                <a:spcPts val="0"/>
              </a:spcBef>
              <a:buNone/>
              <a:defRPr/>
            </a:pPr>
            <a:endParaRPr lang="en-US" sz="1400" u="sng" dirty="0">
              <a:solidFill>
                <a:srgbClr val="010407"/>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Cox, J. L., Holden, J. M., &amp; Sagovsky, R. (1987). </a:t>
            </a:r>
            <a:r>
              <a:rPr kumimoji="0" lang="en-US" sz="1400" b="1"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Edinburgh Postnatal Depression Scale (EPDS) </a:t>
            </a:r>
            <a:r>
              <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[Database record]. APA PsycTests. </a:t>
            </a:r>
            <a:r>
              <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hlinkClick r:id="rId4" tooltip="DOI link">
                  <a:extLst>
                    <a:ext uri="{A12FA001-AC4F-418D-AE19-62706E023703}">
                      <ahyp:hlinkClr xmlns:ahyp="http://schemas.microsoft.com/office/drawing/2018/hyperlinkcolor" val="tx"/>
                    </a:ext>
                  </a:extLst>
                </a:hlinkClick>
              </a:rPr>
              <a:t>https://doi.org/10.1037/t01756-000</a:t>
            </a:r>
            <a:endPar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endParaRPr>
          </a:p>
          <a:p>
            <a:pPr>
              <a:lnSpc>
                <a:spcPct val="120000"/>
              </a:lnSpc>
              <a:defRPr/>
            </a:pPr>
            <a:r>
              <a:rPr lang="en-US" sz="1400" dirty="0">
                <a:solidFill>
                  <a:srgbClr val="010407"/>
                </a:solidFill>
                <a:latin typeface="Arial" panose="020B0604020202020204" pitchFamily="34" charset="0"/>
                <a:cs typeface="Arial" panose="020B0604020202020204" pitchFamily="34" charset="0"/>
              </a:rPr>
              <a:t>Cox, J.L.; Holden, J.M., Sagovsky, R. (1987). </a:t>
            </a:r>
            <a:r>
              <a:rPr lang="en-US" sz="1400" b="1" dirty="0">
                <a:solidFill>
                  <a:srgbClr val="010407"/>
                </a:solidFill>
                <a:latin typeface="Arial" panose="020B0604020202020204" pitchFamily="34" charset="0"/>
                <a:cs typeface="Arial" panose="020B0604020202020204" pitchFamily="34" charset="0"/>
              </a:rPr>
              <a:t>Detection Of Postnatal Depression. Development Of The 10-item Edinburgh Postnatal Depression Scale. </a:t>
            </a:r>
            <a:r>
              <a:rPr lang="en-US" sz="1400" dirty="0">
                <a:solidFill>
                  <a:srgbClr val="010407"/>
                </a:solidFill>
                <a:latin typeface="Arial" panose="020B0604020202020204" pitchFamily="34" charset="0"/>
                <a:cs typeface="Arial" panose="020B0604020202020204" pitchFamily="34" charset="0"/>
              </a:rPr>
              <a:t>British Journal of Psychology;150:782-6. doi: 10.1192/bjp.150.6.782. </a:t>
            </a:r>
            <a:r>
              <a:rPr lang="en-US" sz="1400" dirty="0">
                <a:solidFill>
                  <a:srgbClr val="010407"/>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https://pubmed.ncbi.nlm.nih.gov/3651732/</a:t>
            </a:r>
            <a:endParaRPr lang="en-US" sz="1400" dirty="0">
              <a:solidFill>
                <a:srgbClr val="010407"/>
              </a:solidFill>
              <a:latin typeface="Arial" panose="020B0604020202020204" pitchFamily="34" charset="0"/>
              <a:cs typeface="Arial" panose="020B0604020202020204" pitchFamily="34" charset="0"/>
            </a:endParaRPr>
          </a:p>
          <a:p>
            <a:pPr>
              <a:lnSpc>
                <a:spcPct val="120000"/>
              </a:lnSpc>
              <a:defRPr/>
            </a:pPr>
            <a:r>
              <a:rPr lang="en-US" sz="1400" dirty="0">
                <a:solidFill>
                  <a:srgbClr val="010407"/>
                </a:solidFill>
                <a:latin typeface="Arial" panose="020B0604020202020204" pitchFamily="34" charset="0"/>
                <a:cs typeface="Arial" panose="020B0604020202020204" pitchFamily="34" charset="0"/>
              </a:rPr>
              <a:t>Department of Health, Government of Western Australia. (2006). </a:t>
            </a:r>
            <a:r>
              <a:rPr lang="en-US" sz="1400" b="1" dirty="0">
                <a:solidFill>
                  <a:srgbClr val="010407"/>
                </a:solidFill>
                <a:latin typeface="Arial" panose="020B0604020202020204" pitchFamily="34" charset="0"/>
                <a:cs typeface="Arial" panose="020B0604020202020204" pitchFamily="34" charset="0"/>
              </a:rPr>
              <a:t>Edinburgh Postnatal Depression Scale (EPDS): Translated versions </a:t>
            </a:r>
            <a:r>
              <a:rPr lang="en-US" sz="1400" dirty="0">
                <a:solidFill>
                  <a:srgbClr val="010407"/>
                </a:solidFill>
                <a:latin typeface="Arial" panose="020B0604020202020204" pitchFamily="34" charset="0"/>
                <a:cs typeface="Arial" panose="020B0604020202020204" pitchFamily="34" charset="0"/>
              </a:rPr>
              <a:t>– Not Validated. Perth, Western Australia: State Perinatal Mental Health Reference Group. </a:t>
            </a:r>
            <a:r>
              <a:rPr lang="en-US" sz="1400" dirty="0">
                <a:solidFill>
                  <a:srgbClr val="010407"/>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https://www.dchealthcheck.net/documents/10-2015-EPDS-Translations.pdf</a:t>
            </a:r>
            <a:r>
              <a:rPr kumimoji="0" lang="en-US" sz="1400" b="0" i="0" u="none" strike="noStrike" kern="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		</a:t>
            </a:r>
          </a:p>
          <a:p>
            <a:pPr marL="0" indent="0">
              <a:lnSpc>
                <a:spcPct val="120000"/>
              </a:lnSpc>
              <a:buNone/>
              <a:defRPr/>
            </a:pPr>
            <a:r>
              <a:rPr kumimoji="0" lang="en-US" sz="1200" b="0" i="0" u="none" strike="noStrike" kern="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067CC0B-476E-7ADD-883E-04946E3E0386}"/>
              </a:ext>
            </a:extLst>
          </p:cNvPr>
          <p:cNvSpPr txBox="1"/>
          <p:nvPr/>
        </p:nvSpPr>
        <p:spPr>
          <a:xfrm>
            <a:off x="9163717" y="6364785"/>
            <a:ext cx="1523334" cy="307777"/>
          </a:xfrm>
          <a:prstGeom prst="rect">
            <a:avLst/>
          </a:prstGeom>
          <a:noFill/>
        </p:spPr>
        <p:txBody>
          <a:bodyPr wrap="square">
            <a:spAutoFit/>
          </a:bodyPr>
          <a:lstStyle/>
          <a:p>
            <a:r>
              <a:rPr kumimoji="0" lang="en-US" sz="1400" b="0" i="0" u="none" strike="noStrike" kern="0" cap="none" spc="0" normalizeH="0" baseline="0" noProof="0" dirty="0">
                <a:ln>
                  <a:noFill/>
                </a:ln>
                <a:solidFill>
                  <a:srgbClr val="17406D"/>
                </a:solidFill>
                <a:effectLst/>
                <a:uLnTx/>
                <a:uFillTx/>
                <a:latin typeface="Arial" panose="020B0604020202020204" pitchFamily="34" charset="0"/>
                <a:ea typeface="+mn-ea"/>
                <a:cs typeface="Arial" panose="020B0604020202020204" pitchFamily="34" charset="0"/>
              </a:rPr>
              <a:t>Continued…</a:t>
            </a:r>
            <a:endParaRPr lang="en-US" dirty="0"/>
          </a:p>
        </p:txBody>
      </p:sp>
      <p:sp>
        <p:nvSpPr>
          <p:cNvPr id="6" name="TextBox 5">
            <a:extLst>
              <a:ext uri="{FF2B5EF4-FFF2-40B4-BE49-F238E27FC236}">
                <a16:creationId xmlns:a16="http://schemas.microsoft.com/office/drawing/2014/main" id="{52044314-4D00-A90E-3281-93C403766C93}"/>
              </a:ext>
            </a:extLst>
          </p:cNvPr>
          <p:cNvSpPr txBox="1"/>
          <p:nvPr/>
        </p:nvSpPr>
        <p:spPr>
          <a:xfrm>
            <a:off x="1532202" y="718457"/>
            <a:ext cx="9127596" cy="590931"/>
          </a:xfrm>
          <a:prstGeom prst="rect">
            <a:avLst/>
          </a:prstGeom>
          <a:noFill/>
          <a:ln>
            <a:solidFill>
              <a:schemeClr val="tx1"/>
            </a:solidFill>
          </a:ln>
        </p:spPr>
        <p:txBody>
          <a:bodyPr wrap="square" rtlCol="0">
            <a:spAutoFit/>
          </a:bodyPr>
          <a:lstStyle/>
          <a:p>
            <a:pPr algn="ctr">
              <a:lnSpc>
                <a:spcPct val="90000"/>
              </a:lnSpc>
            </a:pPr>
            <a:r>
              <a:rPr lang="en-US" sz="3600" dirty="0">
                <a:latin typeface="Arial" panose="020B0604020202020204" pitchFamily="34" charset="0"/>
                <a:cs typeface="Arial" panose="020B0604020202020204" pitchFamily="34" charset="0"/>
              </a:rPr>
              <a:t>References</a:t>
            </a:r>
          </a:p>
        </p:txBody>
      </p:sp>
    </p:spTree>
    <p:extLst>
      <p:ext uri="{BB962C8B-B14F-4D97-AF65-F5344CB8AC3E}">
        <p14:creationId xmlns:p14="http://schemas.microsoft.com/office/powerpoint/2010/main" val="189706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4EE56-A7A1-447F-974D-F830B6D45B6A}"/>
              </a:ext>
            </a:extLst>
          </p:cNvPr>
          <p:cNvSpPr>
            <a:spLocks noGrp="1"/>
          </p:cNvSpPr>
          <p:nvPr>
            <p:ph type="title"/>
          </p:nvPr>
        </p:nvSpPr>
        <p:spPr>
          <a:xfrm>
            <a:off x="1062067" y="718457"/>
            <a:ext cx="9895951" cy="762000"/>
          </a:xfrm>
          <a:ln>
            <a:solidFill>
              <a:schemeClr val="tx1"/>
            </a:solidFill>
          </a:ln>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References (Continued)</a:t>
            </a:r>
          </a:p>
        </p:txBody>
      </p:sp>
      <p:sp>
        <p:nvSpPr>
          <p:cNvPr id="3" name="Content Placeholder 2">
            <a:extLst>
              <a:ext uri="{FF2B5EF4-FFF2-40B4-BE49-F238E27FC236}">
                <a16:creationId xmlns:a16="http://schemas.microsoft.com/office/drawing/2014/main" id="{D57DFE53-F72F-462F-BE38-06EFDFF04AD8}"/>
              </a:ext>
            </a:extLst>
          </p:cNvPr>
          <p:cNvSpPr>
            <a:spLocks noGrp="1"/>
          </p:cNvSpPr>
          <p:nvPr>
            <p:ph idx="1"/>
          </p:nvPr>
        </p:nvSpPr>
        <p:spPr>
          <a:xfrm>
            <a:off x="1062067" y="1891970"/>
            <a:ext cx="9981908" cy="3997201"/>
          </a:xfrm>
          <a:ln>
            <a:solidFill>
              <a:srgbClr val="010407"/>
            </a:solidFill>
          </a:ln>
        </p:spPr>
        <p:txBody>
          <a:bodyPr anchor="ct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Furtado M, Van Lieshout RJ, Van Ameringen M, Green SM, Frey BN</a:t>
            </a:r>
            <a:r>
              <a:rPr kumimoji="0" lang="en-US" sz="1400" b="1"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 Biological And Psychosocial Predictors Of Anxiety Worsening In The Postpartum Period: A Longitudinal Study. </a:t>
            </a:r>
            <a:r>
              <a:rPr kumimoji="0" lang="en-US" sz="14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J Affect Disord. 2019 May 1;250:218-225. doi: 10.1016/j.jad.2019.02.064. Epub 2019 Mar 1. PMID: 30870771.</a:t>
            </a:r>
          </a:p>
          <a:p>
            <a:pPr>
              <a:lnSpc>
                <a:spcPct val="100000"/>
              </a:lnSpc>
              <a:defRPr/>
            </a:pPr>
            <a:r>
              <a:rPr lang="en-US" sz="1400" dirty="0">
                <a:solidFill>
                  <a:srgbClr val="010407"/>
                </a:solidFill>
                <a:latin typeface="Arial" panose="020B0604020202020204" pitchFamily="34" charset="0"/>
                <a:cs typeface="Arial" panose="020B0604020202020204" pitchFamily="34" charset="0"/>
              </a:rPr>
              <a:t>Health Resources &amp; Services Administration. (2026). </a:t>
            </a:r>
            <a:r>
              <a:rPr lang="en-US" sz="1400" b="1" dirty="0">
                <a:solidFill>
                  <a:srgbClr val="010407"/>
                </a:solidFill>
                <a:latin typeface="Arial" panose="020B0604020202020204" pitchFamily="34" charset="0"/>
                <a:cs typeface="Arial" panose="020B0604020202020204" pitchFamily="34" charset="0"/>
              </a:rPr>
              <a:t>“Updates to FY2027 MIECHV Performance Measures: Implementing the New Anxiety Screening and Completed Referral Measure: TA Tool for Anxiety Screening (01.30.26) FINAL”</a:t>
            </a:r>
          </a:p>
          <a:p>
            <a:pPr>
              <a:lnSpc>
                <a:spcPct val="100000"/>
              </a:lnSpc>
              <a:buFont typeface="Arial" panose="020B0604020202020204" pitchFamily="34" charset="0"/>
              <a:buChar char="•"/>
              <a:defRPr/>
            </a:pPr>
            <a:r>
              <a:rPr lang="en-US" sz="1400" dirty="0">
                <a:solidFill>
                  <a:srgbClr val="010407"/>
                </a:solidFill>
                <a:latin typeface="Arial" panose="020B0604020202020204" pitchFamily="34" charset="0"/>
                <a:cs typeface="Arial" panose="020B0604020202020204" pitchFamily="34" charset="0"/>
              </a:rPr>
              <a:t>Kansas Department of Health and Environment, Bureau of Family Health, </a:t>
            </a:r>
            <a:r>
              <a:rPr lang="en-US" sz="1400" dirty="0">
                <a:solidFill>
                  <a:srgbClr val="010407"/>
                </a:solidFill>
              </a:rPr>
              <a:t>(Adapted from T</a:t>
            </a:r>
            <a:r>
              <a:rPr lang="en-US" sz="1400" dirty="0">
                <a:solidFill>
                  <a:srgbClr val="010407"/>
                </a:solidFill>
                <a:latin typeface="Arial" panose="020B0604020202020204" pitchFamily="34" charset="0"/>
                <a:cs typeface="Arial" panose="020B0604020202020204" pitchFamily="34" charset="0"/>
              </a:rPr>
              <a:t>ip sheets created by Lilly Irvin-Vitela, 2014), on behalf of UW Milwaukee Child Welfare Partnerships and WI Dept. of Children and Families.</a:t>
            </a:r>
          </a:p>
          <a:p>
            <a:pPr>
              <a:lnSpc>
                <a:spcPct val="100000"/>
              </a:lnSpc>
              <a:defRPr/>
            </a:pPr>
            <a:r>
              <a:rPr lang="en-US" sz="1400" dirty="0">
                <a:solidFill>
                  <a:srgbClr val="010407"/>
                </a:solidFill>
                <a:latin typeface="Arial" panose="020B0604020202020204" pitchFamily="34" charset="0"/>
                <a:cs typeface="Arial" panose="020B0604020202020204" pitchFamily="34" charset="0"/>
              </a:rPr>
              <a:t>Matheny, Stephen. (2008) </a:t>
            </a:r>
            <a:r>
              <a:rPr lang="en-US" sz="1400" b="1" dirty="0">
                <a:solidFill>
                  <a:srgbClr val="010407"/>
                </a:solidFill>
                <a:latin typeface="Arial" panose="020B0604020202020204" pitchFamily="34" charset="0"/>
                <a:cs typeface="Arial" panose="020B0604020202020204" pitchFamily="34" charset="0"/>
              </a:rPr>
              <a:t>Using The Edinburgh Postnatal Depression Scale To Screen For Anxiety Disorders. </a:t>
            </a:r>
            <a:r>
              <a:rPr lang="en-US" sz="1400" dirty="0">
                <a:solidFill>
                  <a:srgbClr val="010407"/>
                </a:solidFill>
                <a:latin typeface="Arial" panose="020B0604020202020204" pitchFamily="34" charset="0"/>
                <a:cs typeface="Arial" panose="020B0604020202020204" pitchFamily="34" charset="0"/>
              </a:rPr>
              <a:t>https://pubmed.ncbi.nlm.nih.gov/18041072/. </a:t>
            </a:r>
            <a:r>
              <a:rPr lang="en-US" sz="1400" dirty="0">
                <a:solidFill>
                  <a:srgbClr val="010407"/>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https://pubmed.ncbi.nlm.nih.gov/18041072/</a:t>
            </a:r>
            <a:endParaRPr lang="en-US" sz="1400" dirty="0">
              <a:solidFill>
                <a:srgbClr val="010407"/>
              </a:solidFill>
              <a:latin typeface="Arial" panose="020B0604020202020204" pitchFamily="34" charset="0"/>
              <a:cs typeface="Arial" panose="020B0604020202020204" pitchFamily="34" charset="0"/>
            </a:endParaRPr>
          </a:p>
          <a:p>
            <a:pPr>
              <a:lnSpc>
                <a:spcPct val="100000"/>
              </a:lnSpc>
              <a:defRPr/>
            </a:pPr>
            <a:endParaRPr lang="en-US" sz="1400" dirty="0">
              <a:solidFill>
                <a:srgbClr val="010407"/>
              </a:solidFill>
              <a:latin typeface="Arial" panose="020B0604020202020204" pitchFamily="34" charset="0"/>
              <a:cs typeface="Arial" panose="020B0604020202020204" pitchFamily="34" charset="0"/>
            </a:endParaRPr>
          </a:p>
          <a:p>
            <a:pPr>
              <a:lnSpc>
                <a:spcPct val="100000"/>
              </a:lnSpc>
              <a:spcBef>
                <a:spcPts val="0"/>
              </a:spcBef>
              <a:defRPr/>
            </a:pPr>
            <a:r>
              <a:rPr kumimoji="0" lang="en-US" sz="1400" b="1"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Mothers and Babies Program</a:t>
            </a:r>
            <a:r>
              <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rPr>
              <a:t>: </a:t>
            </a:r>
            <a:r>
              <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www.mothersandbabiesprogram.org</a:t>
            </a:r>
            <a:endParaRPr kumimoji="0" lang="en-US" sz="1400" b="0" i="0" u="none" strike="noStrike" kern="1200" cap="none" spc="0" normalizeH="0" baseline="0" noProof="0" dirty="0">
              <a:ln>
                <a:noFill/>
              </a:ln>
              <a:solidFill>
                <a:srgbClr val="010407"/>
              </a:solidFill>
              <a:effectLst/>
              <a:uLnTx/>
              <a:uFillTx/>
              <a:latin typeface="Arial" panose="020B0604020202020204" pitchFamily="34" charset="0"/>
              <a:cs typeface="Arial" panose="020B0604020202020204" pitchFamily="34" charset="0"/>
            </a:endParaRPr>
          </a:p>
          <a:p>
            <a:pPr marL="0" indent="0">
              <a:buNone/>
              <a:defRPr/>
            </a:pPr>
            <a:endParaRPr lang="en-US" sz="1600" dirty="0">
              <a:solidFill>
                <a:srgbClr val="010407"/>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D5AB4AB-0080-EE64-29C3-D0373EF19F8C}"/>
              </a:ext>
            </a:extLst>
          </p:cNvPr>
          <p:cNvSpPr txBox="1"/>
          <p:nvPr/>
        </p:nvSpPr>
        <p:spPr>
          <a:xfrm>
            <a:off x="9790510" y="6409573"/>
            <a:ext cx="1668065" cy="307777"/>
          </a:xfrm>
          <a:prstGeom prst="rect">
            <a:avLst/>
          </a:prstGeom>
          <a:noFill/>
        </p:spPr>
        <p:txBody>
          <a:bodyPr wrap="square">
            <a:spAutoFit/>
          </a:bodyPr>
          <a:lstStyle/>
          <a:p>
            <a:r>
              <a:rPr kumimoji="0" lang="en-US" sz="1400" b="0" i="0" u="none" strike="noStrike" kern="0" cap="none" spc="0" normalizeH="0" baseline="0" noProof="0" dirty="0">
                <a:ln>
                  <a:noFill/>
                </a:ln>
                <a:solidFill>
                  <a:srgbClr val="17406D"/>
                </a:solidFill>
                <a:effectLst/>
                <a:uLnTx/>
                <a:uFillTx/>
                <a:latin typeface="Arial" panose="020B0604020202020204" pitchFamily="34" charset="0"/>
                <a:ea typeface="+mn-ea"/>
                <a:cs typeface="Arial" panose="020B0604020202020204" pitchFamily="34" charset="0"/>
              </a:rPr>
              <a:t>Continued…</a:t>
            </a:r>
            <a:endParaRPr lang="en-US" dirty="0"/>
          </a:p>
        </p:txBody>
      </p:sp>
    </p:spTree>
    <p:extLst>
      <p:ext uri="{BB962C8B-B14F-4D97-AF65-F5344CB8AC3E}">
        <p14:creationId xmlns:p14="http://schemas.microsoft.com/office/powerpoint/2010/main" val="84535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7DFE53-F72F-462F-BE38-06EFDFF04AD8}"/>
              </a:ext>
            </a:extLst>
          </p:cNvPr>
          <p:cNvSpPr>
            <a:spLocks noGrp="1"/>
          </p:cNvSpPr>
          <p:nvPr>
            <p:ph idx="1"/>
          </p:nvPr>
        </p:nvSpPr>
        <p:spPr>
          <a:xfrm>
            <a:off x="1148024" y="1817914"/>
            <a:ext cx="9895951" cy="3835298"/>
          </a:xfrm>
          <a:ln>
            <a:solidFill>
              <a:srgbClr val="010407"/>
            </a:solidFill>
          </a:ln>
        </p:spPr>
        <p:txBody>
          <a:bodyPr anchor="ctr">
            <a:normAutofit/>
          </a:bodyPr>
          <a:lstStyle/>
          <a:p>
            <a:pPr>
              <a:lnSpc>
                <a:spcPct val="100000"/>
              </a:lnSpc>
              <a:defRPr/>
            </a:pPr>
            <a:endParaRPr lang="en-US" sz="1400" dirty="0">
              <a:solidFill>
                <a:srgbClr val="010407"/>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Nonacs,R. MD PhD (2008, October 27). </a:t>
            </a:r>
            <a:r>
              <a:rPr kumimoji="0" lang="en-US" sz="1500" b="1"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Identifying Post Partum Depression: A Three Question Screening Tool. </a:t>
            </a:r>
            <a:r>
              <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MGH Center for Women’s Mental Health. </a:t>
            </a:r>
            <a:r>
              <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https://womensmentalhealth.org/posts/screening-for-peripartum-anxiety-disorders-what-are-the-best-screening-tools/</a:t>
            </a:r>
            <a:endPar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endParaRPr>
          </a:p>
          <a:p>
            <a:pPr>
              <a:lnSpc>
                <a:spcPct val="120000"/>
              </a:lnSpc>
              <a:defRPr/>
            </a:pPr>
            <a:r>
              <a:rPr lang="en-US" sz="1500" dirty="0">
                <a:solidFill>
                  <a:srgbClr val="010407"/>
                </a:solidFill>
                <a:latin typeface="Arial" panose="020B0604020202020204" pitchFamily="34" charset="0"/>
                <a:cs typeface="Arial" panose="020B0604020202020204" pitchFamily="34" charset="0"/>
              </a:rPr>
              <a:t>Nonacs, R. MD PhD (2015, September 30</a:t>
            </a:r>
            <a:r>
              <a:rPr lang="en-US" sz="1500" b="1" dirty="0">
                <a:solidFill>
                  <a:srgbClr val="010407"/>
                </a:solidFill>
                <a:latin typeface="Arial" panose="020B0604020202020204" pitchFamily="34" charset="0"/>
                <a:cs typeface="Arial" panose="020B0604020202020204" pitchFamily="34" charset="0"/>
              </a:rPr>
              <a:t>). Is it Postpartum Depression or Postpartum Anxiety? What’ s the Difference? </a:t>
            </a:r>
            <a:r>
              <a:rPr lang="en-US" sz="1500" dirty="0">
                <a:solidFill>
                  <a:srgbClr val="010407"/>
                </a:solidFill>
                <a:latin typeface="Arial" panose="020B0604020202020204" pitchFamily="34" charset="0"/>
                <a:cs typeface="Arial" panose="020B0604020202020204" pitchFamily="34" charset="0"/>
              </a:rPr>
              <a:t>MGH Center for Women’s Mental Health. </a:t>
            </a:r>
            <a:r>
              <a:rPr lang="en-US" sz="1500" u="sng" dirty="0">
                <a:solidFill>
                  <a:srgbClr val="010407"/>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https://womensmentalhealth.org/posts/is-it-postpartum-depression-or-postpartum-anxiety-whats-the-differe</a:t>
            </a:r>
            <a:r>
              <a:rPr lang="en-US" sz="1500" u="sng" dirty="0">
                <a:solidFill>
                  <a:srgbClr val="010407"/>
                </a:solidFill>
                <a:latin typeface="Arial" panose="020B0604020202020204" pitchFamily="34" charset="0"/>
                <a:cs typeface="Arial" panose="020B0604020202020204" pitchFamily="34" charset="0"/>
              </a:rPr>
              <a:t>nce</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500" b="1"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Screening for Anxiety Disorders During Pregnancy and the Postpartum Period. </a:t>
            </a:r>
            <a:r>
              <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rPr>
              <a:t>MGH Center for Women's Mental Health. </a:t>
            </a:r>
            <a:r>
              <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https://womensmentalhealth.org/posts/screening-perinatal-anxiety-2/</a:t>
            </a:r>
            <a:endParaRPr kumimoji="0" lang="en-US" sz="1500" b="0" i="0" u="none" strike="noStrike" kern="1200" cap="none" spc="0" normalizeH="0" baseline="0" noProof="0" dirty="0">
              <a:ln>
                <a:noFill/>
              </a:ln>
              <a:solidFill>
                <a:srgbClr val="010407"/>
              </a:solidFill>
              <a:effectLst/>
              <a:uLnTx/>
              <a:uFillTx/>
              <a:latin typeface="Arial" panose="020B0604020202020204" pitchFamily="34" charset="0"/>
              <a:ea typeface="+mn-ea"/>
              <a:cs typeface="Arial" panose="020B0604020202020204" pitchFamily="34" charset="0"/>
            </a:endParaRPr>
          </a:p>
          <a:p>
            <a:pPr>
              <a:lnSpc>
                <a:spcPct val="120000"/>
              </a:lnSpc>
              <a:defRPr/>
            </a:pPr>
            <a:r>
              <a:rPr lang="en-US" sz="1500" dirty="0">
                <a:solidFill>
                  <a:srgbClr val="010407"/>
                </a:solidFill>
                <a:latin typeface="Arial" panose="020B0604020202020204" pitchFamily="34" charset="0"/>
                <a:cs typeface="Arial" panose="020B0604020202020204" pitchFamily="34" charset="0"/>
              </a:rPr>
              <a:t>Torres, F (2020, October). </a:t>
            </a:r>
            <a:r>
              <a:rPr lang="en-US" sz="1500" b="1" dirty="0">
                <a:solidFill>
                  <a:srgbClr val="010407"/>
                </a:solidFill>
                <a:latin typeface="Arial" panose="020B0604020202020204" pitchFamily="34" charset="0"/>
                <a:cs typeface="Arial" panose="020B0604020202020204" pitchFamily="34" charset="0"/>
              </a:rPr>
              <a:t>What is Postpartum Depression? </a:t>
            </a:r>
            <a:r>
              <a:rPr lang="en-US" sz="1500" dirty="0">
                <a:solidFill>
                  <a:srgbClr val="010407"/>
                </a:solidFill>
                <a:latin typeface="Arial" panose="020B0604020202020204" pitchFamily="34" charset="0"/>
                <a:cs typeface="Arial" panose="020B0604020202020204" pitchFamily="34" charset="0"/>
              </a:rPr>
              <a:t>American Psychiatric Association. https://www.psychiatry.org/patients-families/postpartum-depression/what-is-postpartum-depression</a:t>
            </a:r>
          </a:p>
          <a:p>
            <a:pPr>
              <a:defRPr/>
            </a:pPr>
            <a:endParaRPr lang="en-US" sz="1400" dirty="0">
              <a:solidFill>
                <a:srgbClr val="010407"/>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2D7E17EF-B465-A8F0-9286-FC0E016D6395}"/>
              </a:ext>
            </a:extLst>
          </p:cNvPr>
          <p:cNvSpPr>
            <a:spLocks noGrp="1"/>
          </p:cNvSpPr>
          <p:nvPr>
            <p:ph type="title"/>
          </p:nvPr>
        </p:nvSpPr>
        <p:spPr>
          <a:xfrm>
            <a:off x="1148024" y="718457"/>
            <a:ext cx="9895951" cy="762000"/>
          </a:xfrm>
          <a:ln>
            <a:solidFill>
              <a:schemeClr val="tx1"/>
            </a:solidFill>
          </a:ln>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References (Continued)</a:t>
            </a:r>
          </a:p>
        </p:txBody>
      </p:sp>
    </p:spTree>
    <p:extLst>
      <p:ext uri="{BB962C8B-B14F-4D97-AF65-F5344CB8AC3E}">
        <p14:creationId xmlns:p14="http://schemas.microsoft.com/office/powerpoint/2010/main" val="245185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1411B-9583-526D-4369-8513C27F7926}"/>
              </a:ext>
            </a:extLst>
          </p:cNvPr>
          <p:cNvSpPr>
            <a:spLocks noGrp="1"/>
          </p:cNvSpPr>
          <p:nvPr>
            <p:ph type="ctrTitle"/>
          </p:nvPr>
        </p:nvSpPr>
        <p:spPr>
          <a:xfrm>
            <a:off x="1522810" y="2492827"/>
            <a:ext cx="9146380" cy="1426029"/>
          </a:xfrm>
        </p:spPr>
        <p:txBody>
          <a:bodyPr/>
          <a:lstStyle/>
          <a:p>
            <a:pPr algn="ctr"/>
            <a:r>
              <a:rPr lang="en-US" dirty="0"/>
              <a:t>End.</a:t>
            </a:r>
          </a:p>
        </p:txBody>
      </p:sp>
    </p:spTree>
    <p:extLst>
      <p:ext uri="{BB962C8B-B14F-4D97-AF65-F5344CB8AC3E}">
        <p14:creationId xmlns:p14="http://schemas.microsoft.com/office/powerpoint/2010/main" val="262583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E4413C6-DC11-841D-0C8F-5E426027EB18}"/>
              </a:ext>
            </a:extLst>
          </p:cNvPr>
          <p:cNvGraphicFramePr>
            <a:graphicFrameLocks noGrp="1"/>
          </p:cNvGraphicFramePr>
          <p:nvPr>
            <p:extLst>
              <p:ext uri="{D42A27DB-BD31-4B8C-83A1-F6EECF244321}">
                <p14:modId xmlns:p14="http://schemas.microsoft.com/office/powerpoint/2010/main" val="3251096606"/>
              </p:ext>
            </p:extLst>
          </p:nvPr>
        </p:nvGraphicFramePr>
        <p:xfrm>
          <a:off x="4795406" y="1888435"/>
          <a:ext cx="3050507" cy="4093595"/>
        </p:xfrm>
        <a:graphic>
          <a:graphicData uri="http://schemas.openxmlformats.org/drawingml/2006/table">
            <a:tbl>
              <a:tblPr firstRow="1" firstCol="1" bandRow="1"/>
              <a:tblGrid>
                <a:gridCol w="2757668">
                  <a:extLst>
                    <a:ext uri="{9D8B030D-6E8A-4147-A177-3AD203B41FA5}">
                      <a16:colId xmlns:a16="http://schemas.microsoft.com/office/drawing/2014/main" val="2785376228"/>
                    </a:ext>
                  </a:extLst>
                </a:gridCol>
                <a:gridCol w="292839">
                  <a:extLst>
                    <a:ext uri="{9D8B030D-6E8A-4147-A177-3AD203B41FA5}">
                      <a16:colId xmlns:a16="http://schemas.microsoft.com/office/drawing/2014/main" val="1736271103"/>
                    </a:ext>
                  </a:extLst>
                </a:gridCol>
              </a:tblGrid>
              <a:tr h="217334">
                <a:tc>
                  <a:txBody>
                    <a:bodyPr/>
                    <a:lstStyle/>
                    <a:p>
                      <a:pPr marL="0" marR="0" algn="ctr">
                        <a:buNone/>
                      </a:pPr>
                      <a:r>
                        <a:rPr lang="en-US" sz="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In the Past 7 Days: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buNone/>
                      </a:pPr>
                      <a:r>
                        <a:rPr lang="en-US" sz="600" b="1" i="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Score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272074"/>
                  </a:ext>
                </a:extLst>
              </a:tr>
              <a:tr h="782449">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1. I have been able to laugh and see the funny side of things: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As much as I always could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quite so much now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Definitely not so much now (2)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at all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4025407"/>
                  </a:ext>
                </a:extLst>
              </a:tr>
              <a:tr h="782449">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2. I have looked forward with enjoyment to things: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As much as I ever did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Rather less than I used to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Definitely less than I used to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Hardly at all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90431769"/>
                  </a:ext>
                </a:extLst>
              </a:tr>
              <a:tr h="782449">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3. I have blamed myself unnecessarily when things went wrong: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 of the time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very often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extLst>
                  <a:ext uri="{0D108BD9-81ED-4DB2-BD59-A6C34878D82A}">
                    <a16:rowId xmlns:a16="http://schemas.microsoft.com/office/drawing/2014/main" val="949783229"/>
                  </a:ext>
                </a:extLst>
              </a:tr>
              <a:tr h="782449">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4. I have been anxious or worried for no good reason: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Hardly ever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very often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extLst>
                  <a:ext uri="{0D108BD9-81ED-4DB2-BD59-A6C34878D82A}">
                    <a16:rowId xmlns:a16="http://schemas.microsoft.com/office/drawing/2014/main" val="443827343"/>
                  </a:ext>
                </a:extLst>
              </a:tr>
              <a:tr h="746465">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5. I have felt scared or panicky for no very good reason:</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quite a lot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much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tc>
                  <a:txBody>
                    <a:bodyPr/>
                    <a:lstStyle/>
                    <a:p>
                      <a:pPr marL="0" marR="138430" algn="l">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567" marR="335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BFF"/>
                    </a:solidFill>
                  </a:tcPr>
                </a:tc>
                <a:extLst>
                  <a:ext uri="{0D108BD9-81ED-4DB2-BD59-A6C34878D82A}">
                    <a16:rowId xmlns:a16="http://schemas.microsoft.com/office/drawing/2014/main" val="3165043016"/>
                  </a:ext>
                </a:extLst>
              </a:tr>
            </a:tbl>
          </a:graphicData>
        </a:graphic>
      </p:graphicFrame>
      <p:graphicFrame>
        <p:nvGraphicFramePr>
          <p:cNvPr id="7" name="Table 6">
            <a:extLst>
              <a:ext uri="{FF2B5EF4-FFF2-40B4-BE49-F238E27FC236}">
                <a16:creationId xmlns:a16="http://schemas.microsoft.com/office/drawing/2014/main" id="{8CD94B77-E6C5-3022-CB56-996756CC81AC}"/>
              </a:ext>
            </a:extLst>
          </p:cNvPr>
          <p:cNvGraphicFramePr>
            <a:graphicFrameLocks noGrp="1"/>
          </p:cNvGraphicFramePr>
          <p:nvPr>
            <p:extLst>
              <p:ext uri="{D42A27DB-BD31-4B8C-83A1-F6EECF244321}">
                <p14:modId xmlns:p14="http://schemas.microsoft.com/office/powerpoint/2010/main" val="1073709472"/>
              </p:ext>
            </p:extLst>
          </p:nvPr>
        </p:nvGraphicFramePr>
        <p:xfrm>
          <a:off x="8390743" y="1888435"/>
          <a:ext cx="3080402" cy="4107043"/>
        </p:xfrm>
        <a:graphic>
          <a:graphicData uri="http://schemas.openxmlformats.org/drawingml/2006/table">
            <a:tbl>
              <a:tblPr firstRow="1" firstCol="1" bandRow="1"/>
              <a:tblGrid>
                <a:gridCol w="2784693">
                  <a:extLst>
                    <a:ext uri="{9D8B030D-6E8A-4147-A177-3AD203B41FA5}">
                      <a16:colId xmlns:a16="http://schemas.microsoft.com/office/drawing/2014/main" val="3793935174"/>
                    </a:ext>
                  </a:extLst>
                </a:gridCol>
                <a:gridCol w="295709">
                  <a:extLst>
                    <a:ext uri="{9D8B030D-6E8A-4147-A177-3AD203B41FA5}">
                      <a16:colId xmlns:a16="http://schemas.microsoft.com/office/drawing/2014/main" val="1366404066"/>
                    </a:ext>
                  </a:extLst>
                </a:gridCol>
              </a:tblGrid>
              <a:tr h="216004">
                <a:tc>
                  <a:txBody>
                    <a:bodyPr/>
                    <a:lstStyle/>
                    <a:p>
                      <a:pPr marL="0" marR="0" algn="ctr">
                        <a:buNone/>
                      </a:pPr>
                      <a:r>
                        <a:rPr lang="en-US" sz="8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In the Past 7 Days:</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600" b="1" i="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Score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8965729"/>
                  </a:ext>
                </a:extLst>
              </a:tr>
              <a:tr h="798882">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6. Things have been getting on top of me: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(Translation: Things have been getting to me):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I haven’t been able to cope at all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I haven’t been coping as well as usual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most of the time I have coped quite well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I have been coping as well as 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1627678"/>
                  </a:ext>
                </a:extLst>
              </a:tr>
              <a:tr h="721808">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7. I have been so unhappy that I have had difficulty sleeping: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very often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457200" marR="0" algn="l">
                        <a:buNone/>
                      </a:pPr>
                      <a:r>
                        <a:rPr lang="en-US" sz="5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4425673"/>
                  </a:ext>
                </a:extLst>
              </a:tr>
              <a:tr h="790116">
                <a:tc>
                  <a:txBody>
                    <a:bodyPr/>
                    <a:lstStyle/>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8. I have felt sad or miserable: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quite often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Not very often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not at all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0042227"/>
                  </a:ext>
                </a:extLst>
              </a:tr>
              <a:tr h="795376">
                <a:tc>
                  <a:txBody>
                    <a:bodyPr/>
                    <a:lstStyle/>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9. I have been so unhappy that I have been crying:</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138430" algn="l">
                        <a:buNone/>
                      </a:pPr>
                      <a:r>
                        <a:rPr lang="en-US" sz="6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most of the time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 quite often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Only occasionally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13843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No, never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138430" algn="r">
                        <a:buNone/>
                      </a:pPr>
                      <a:r>
                        <a:rPr lang="en-US" sz="700" b="1"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9793163"/>
                  </a:ext>
                </a:extLst>
              </a:tr>
              <a:tr h="784857">
                <a:tc>
                  <a:txBody>
                    <a:bodyPr/>
                    <a:lstStyle/>
                    <a:p>
                      <a:pPr marL="0" marR="0" algn="l">
                        <a:buNone/>
                      </a:pPr>
                      <a:r>
                        <a:rPr lang="en-US" sz="600"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lnSpc>
                          <a:spcPts val="1015"/>
                        </a:lnSpc>
                        <a:buNone/>
                      </a:pP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10</a:t>
                      </a: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a:t>
                      </a:r>
                      <a:r>
                        <a:rPr lang="en-US" sz="600"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The</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thought</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of</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harming</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myself</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has</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occurred</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to</a:t>
                      </a:r>
                      <a:r>
                        <a:rPr lang="en-US" sz="600" b="1" spc="-2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b="1" spc="-2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me:</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0" marR="0" algn="l">
                        <a:buNone/>
                      </a:pPr>
                      <a:r>
                        <a:rPr lang="en-US" sz="600" dirty="0">
                          <a:effectLst/>
                          <a:latin typeface="Arial" panose="020B0604020202020204" pitchFamily="34" charset="0"/>
                          <a:ea typeface="Arial" panose="020B0604020202020204" pitchFamily="34" charset="0"/>
                          <a:cs typeface="Times New Roman" panose="02020603050405020304" pitchFamily="18" charset="0"/>
                        </a:rPr>
                        <a:t> </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Yes,</a:t>
                      </a:r>
                      <a:r>
                        <a:rPr lang="en-US" sz="600" spc="-75"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quite</a:t>
                      </a:r>
                      <a:r>
                        <a:rPr lang="en-US" sz="600" spc="-6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often (3)</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spc="-1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Sometimes (2)</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Hardly ever (1)</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p>
                      <a:pPr marL="342900" marR="0" lvl="0" indent="-342900" algn="l">
                        <a:buSzPts val="800"/>
                        <a:buFont typeface="Symbol" panose="05050102010706020507" pitchFamily="18" charset="2"/>
                        <a:buChar char=""/>
                      </a:pPr>
                      <a:r>
                        <a:rPr lang="en-US" sz="600" spc="-1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Never (0)</a:t>
                      </a:r>
                      <a:endParaRPr lang="en-US" sz="1000" dirty="0">
                        <a:effectLst/>
                        <a:latin typeface="Arial" panose="020B0604020202020204" pitchFamily="34" charset="0"/>
                        <a:ea typeface="Arial" panose="020B0604020202020204" pitchFamily="34" charset="0"/>
                        <a:cs typeface="Times New Roman" panose="02020603050405020304" pitchFamily="18" charset="0"/>
                      </a:endParaRPr>
                    </a:p>
                  </a:txBody>
                  <a:tcPr marL="33896" marR="338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buNone/>
                      </a:pPr>
                      <a:r>
                        <a:rPr lang="en-US" sz="1000" dirty="0">
                          <a:effectLst/>
                          <a:latin typeface="Arial" panose="020B0604020202020204" pitchFamily="34" charset="0"/>
                          <a:ea typeface="Arial" panose="020B0604020202020204" pitchFamily="34" charset="0"/>
                          <a:cs typeface="Times New Roman" panose="02020603050405020304" pitchFamily="18" charset="0"/>
                        </a:rPr>
                        <a:t> </a:t>
                      </a:r>
                    </a:p>
                  </a:txBody>
                  <a:tcPr marL="33896" marR="338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2662956"/>
                  </a:ext>
                </a:extLst>
              </a:tr>
            </a:tbl>
          </a:graphicData>
        </a:graphic>
      </p:graphicFrame>
      <p:sp>
        <p:nvSpPr>
          <p:cNvPr id="9" name="TextBox 8">
            <a:extLst>
              <a:ext uri="{FF2B5EF4-FFF2-40B4-BE49-F238E27FC236}">
                <a16:creationId xmlns:a16="http://schemas.microsoft.com/office/drawing/2014/main" id="{A773116B-EC36-D0D0-3581-8A0BA6D21DEE}"/>
              </a:ext>
            </a:extLst>
          </p:cNvPr>
          <p:cNvSpPr txBox="1"/>
          <p:nvPr/>
        </p:nvSpPr>
        <p:spPr>
          <a:xfrm>
            <a:off x="3861956" y="407930"/>
            <a:ext cx="7955280" cy="1384995"/>
          </a:xfrm>
          <a:prstGeom prst="rect">
            <a:avLst/>
          </a:prstGeom>
          <a:noFill/>
        </p:spPr>
        <p:txBody>
          <a:bodyPr wrap="square">
            <a:spAutoFit/>
          </a:bodyPr>
          <a:lstStyle/>
          <a:p>
            <a:pPr marL="0" marR="0" algn="ctr">
              <a:spcBef>
                <a:spcPts val="455"/>
              </a:spcBef>
              <a:buNone/>
            </a:pPr>
            <a:r>
              <a:rPr lang="en-US" sz="1200" b="1" u="none" strike="noStrike" dirty="0">
                <a:effectLst/>
                <a:uFill>
                  <a:solidFill>
                    <a:srgbClr val="000000"/>
                  </a:solidFill>
                </a:uFill>
                <a:latin typeface="Arial" panose="020B0604020202020204" pitchFamily="34" charset="0"/>
                <a:ea typeface="Arial" panose="020B0604020202020204" pitchFamily="34" charset="0"/>
              </a:rPr>
              <a:t>Edinburgh</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r>
              <a:rPr lang="en-US" sz="1200" b="1" u="none" strike="noStrike" dirty="0">
                <a:effectLst/>
                <a:uFill>
                  <a:solidFill>
                    <a:srgbClr val="000000"/>
                  </a:solidFill>
                </a:uFill>
                <a:latin typeface="Arial" panose="020B0604020202020204" pitchFamily="34" charset="0"/>
                <a:ea typeface="Arial" panose="020B0604020202020204" pitchFamily="34" charset="0"/>
              </a:rPr>
              <a:t>Postnatal</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r>
              <a:rPr lang="en-US" sz="1200" b="1" u="none" strike="noStrike" dirty="0">
                <a:effectLst/>
                <a:uFill>
                  <a:solidFill>
                    <a:srgbClr val="000000"/>
                  </a:solidFill>
                </a:uFill>
                <a:latin typeface="Arial" panose="020B0604020202020204" pitchFamily="34" charset="0"/>
                <a:ea typeface="Arial" panose="020B0604020202020204" pitchFamily="34" charset="0"/>
              </a:rPr>
              <a:t>Depression</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r>
              <a:rPr lang="en-US" sz="1200" b="1" u="none" strike="noStrike" dirty="0">
                <a:effectLst/>
                <a:uFill>
                  <a:solidFill>
                    <a:srgbClr val="000000"/>
                  </a:solidFill>
                </a:uFill>
                <a:latin typeface="Arial" panose="020B0604020202020204" pitchFamily="34" charset="0"/>
                <a:ea typeface="Arial" panose="020B0604020202020204" pitchFamily="34" charset="0"/>
              </a:rPr>
              <a:t>Scale</a:t>
            </a:r>
            <a:r>
              <a:rPr lang="en-US" sz="1200" b="1" u="none" strike="noStrike" spc="-60" dirty="0">
                <a:effectLst/>
                <a:uFill>
                  <a:solidFill>
                    <a:srgbClr val="000000"/>
                  </a:solidFill>
                </a:uFill>
                <a:latin typeface="Arial" panose="020B0604020202020204" pitchFamily="34" charset="0"/>
                <a:ea typeface="Arial" panose="020B0604020202020204" pitchFamily="34" charset="0"/>
              </a:rPr>
              <a:t> </a:t>
            </a:r>
            <a:endParaRPr lang="en-US" sz="1400" u="sng" dirty="0">
              <a:effectLst/>
              <a:uFill>
                <a:solidFill>
                  <a:srgbClr val="000000"/>
                </a:solidFill>
              </a:uFill>
              <a:latin typeface="Arial" panose="020B0604020202020204" pitchFamily="34" charset="0"/>
              <a:ea typeface="Arial" panose="020B0604020202020204" pitchFamily="34" charset="0"/>
            </a:endParaRPr>
          </a:p>
          <a:p>
            <a:pPr marL="914400" marR="179705">
              <a:buNone/>
            </a:pPr>
            <a:r>
              <a:rPr lang="en-US" sz="1000" b="1" kern="0" dirty="0">
                <a:solidFill>
                  <a:srgbClr val="1F497D"/>
                </a:solidFill>
                <a:effectLst/>
                <a:latin typeface="Arial" panose="020B0604020202020204" pitchFamily="34" charset="0"/>
                <a:ea typeface="Arial" panose="020B0604020202020204" pitchFamily="34" charset="0"/>
              </a:rPr>
              <a:t> </a:t>
            </a:r>
            <a:endParaRPr lang="en-US" sz="1200" b="1" kern="0" dirty="0">
              <a:effectLst/>
              <a:latin typeface="Arial" panose="020B0604020202020204" pitchFamily="34" charset="0"/>
              <a:ea typeface="Arial" panose="020B0604020202020204" pitchFamily="34" charset="0"/>
            </a:endParaRPr>
          </a:p>
          <a:p>
            <a:pPr marL="0" marR="179705">
              <a:buNone/>
            </a:pPr>
            <a:r>
              <a:rPr lang="en-US" sz="1000" b="1" kern="0" dirty="0">
                <a:solidFill>
                  <a:srgbClr val="1F497D"/>
                </a:solidFill>
                <a:effectLst/>
                <a:latin typeface="Arial" panose="020B0604020202020204" pitchFamily="34" charset="0"/>
                <a:ea typeface="Arial" panose="020B0604020202020204" pitchFamily="34" charset="0"/>
              </a:rPr>
              <a:t>                            Name:</a:t>
            </a:r>
            <a:r>
              <a:rPr lang="en-US" sz="900" b="1" kern="0" dirty="0">
                <a:effectLst/>
                <a:latin typeface="Arial" panose="020B0604020202020204" pitchFamily="34" charset="0"/>
                <a:ea typeface="Arial" panose="020B0604020202020204" pitchFamily="34" charset="0"/>
              </a:rPr>
              <a:t> _____________________________________________________         </a:t>
            </a:r>
            <a:r>
              <a:rPr lang="en-US" sz="1000" b="1" kern="0" dirty="0">
                <a:solidFill>
                  <a:srgbClr val="1F497D"/>
                </a:solidFill>
                <a:effectLst/>
                <a:latin typeface="Arial" panose="020B0604020202020204" pitchFamily="34" charset="0"/>
                <a:ea typeface="Arial" panose="020B0604020202020204" pitchFamily="34" charset="0"/>
              </a:rPr>
              <a:t>Date:</a:t>
            </a:r>
            <a:r>
              <a:rPr lang="en-US" sz="900" b="1" kern="0" dirty="0">
                <a:effectLst/>
                <a:latin typeface="Arial" panose="020B0604020202020204" pitchFamily="34" charset="0"/>
                <a:ea typeface="Arial" panose="020B0604020202020204" pitchFamily="34" charset="0"/>
              </a:rPr>
              <a:t>________________</a:t>
            </a:r>
            <a:endParaRPr lang="en-US" sz="1200" b="1" kern="0" dirty="0">
              <a:effectLst/>
              <a:latin typeface="Arial" panose="020B0604020202020204" pitchFamily="34" charset="0"/>
              <a:ea typeface="Arial" panose="020B0604020202020204" pitchFamily="34" charset="0"/>
            </a:endParaRPr>
          </a:p>
          <a:p>
            <a:pPr marL="0" marR="0" algn="ctr">
              <a:buNone/>
            </a:pPr>
            <a:r>
              <a:rPr lang="en-US" sz="700" dirty="0">
                <a:effectLst/>
                <a:latin typeface="Arial" panose="020B0604020202020204" pitchFamily="34" charset="0"/>
                <a:ea typeface="Arial" panose="020B0604020202020204" pitchFamily="34" charset="0"/>
              </a:rPr>
              <a:t> </a:t>
            </a:r>
            <a:endParaRPr lang="en-US" sz="1200" dirty="0">
              <a:effectLst/>
              <a:latin typeface="Arial" panose="020B0604020202020204" pitchFamily="34" charset="0"/>
              <a:ea typeface="Arial" panose="020B0604020202020204" pitchFamily="34" charset="0"/>
            </a:endParaRPr>
          </a:p>
          <a:p>
            <a:pPr marL="914400" marR="179705" indent="-228600">
              <a:buNone/>
            </a:pPr>
            <a:r>
              <a:rPr lang="en-US" sz="900" b="0" kern="0" dirty="0">
                <a:effectLst/>
                <a:latin typeface="Arial" panose="020B0604020202020204" pitchFamily="34" charset="0"/>
                <a:ea typeface="Arial" panose="020B0604020202020204" pitchFamily="34" charset="0"/>
              </a:rPr>
              <a:t>        This scale has 10 questions and typically takes less than 5 minutes to complete.  </a:t>
            </a:r>
            <a:endParaRPr lang="en-US" sz="1200" b="1" kern="0" dirty="0">
              <a:effectLst/>
              <a:latin typeface="Arial" panose="020B0604020202020204" pitchFamily="34" charset="0"/>
              <a:ea typeface="Arial" panose="020B0604020202020204" pitchFamily="34" charset="0"/>
            </a:endParaRPr>
          </a:p>
          <a:p>
            <a:pPr marL="914400" marR="179705" indent="-228600">
              <a:buNone/>
            </a:pPr>
            <a:r>
              <a:rPr lang="en-US" sz="900" b="0" kern="0" dirty="0">
                <a:effectLst/>
                <a:latin typeface="Arial" panose="020B0604020202020204" pitchFamily="34" charset="0"/>
                <a:ea typeface="Arial" panose="020B0604020202020204" pitchFamily="34" charset="0"/>
              </a:rPr>
              <a:t>        There are 7 questions about postnatal depression.  There are 3 questions about anxiety (these are in the light blue boxes).</a:t>
            </a:r>
            <a:endParaRPr lang="en-US" sz="1200" b="1" kern="0" dirty="0">
              <a:effectLst/>
              <a:latin typeface="Arial" panose="020B0604020202020204" pitchFamily="34" charset="0"/>
              <a:ea typeface="Arial" panose="020B0604020202020204" pitchFamily="34" charset="0"/>
            </a:endParaRPr>
          </a:p>
          <a:p>
            <a:pPr marL="0" marR="179705">
              <a:buNone/>
            </a:pPr>
            <a:r>
              <a:rPr lang="en-US" sz="900" b="0" kern="0" dirty="0">
                <a:effectLst/>
                <a:latin typeface="Arial" panose="020B0604020202020204" pitchFamily="34" charset="0"/>
                <a:ea typeface="Arial" panose="020B0604020202020204" pitchFamily="34" charset="0"/>
              </a:rPr>
              <a:t> </a:t>
            </a:r>
            <a:endParaRPr lang="en-US" sz="1200" b="1" kern="0" dirty="0">
              <a:effectLst/>
              <a:latin typeface="Arial" panose="020B0604020202020204" pitchFamily="34" charset="0"/>
              <a:ea typeface="Arial" panose="020B0604020202020204" pitchFamily="34" charset="0"/>
            </a:endParaRPr>
          </a:p>
          <a:p>
            <a:pPr marL="457200" marR="179705" algn="ctr">
              <a:buNone/>
            </a:pPr>
            <a:r>
              <a:rPr lang="en-US" sz="900" b="1" kern="0" dirty="0">
                <a:solidFill>
                  <a:srgbClr val="1F497D"/>
                </a:solidFill>
                <a:effectLst/>
                <a:latin typeface="Arial" panose="020B0604020202020204" pitchFamily="34" charset="0"/>
                <a:ea typeface="Arial" panose="020B0604020202020204" pitchFamily="34" charset="0"/>
              </a:rPr>
              <a:t>Please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check (</a:t>
            </a:r>
            <a:r>
              <a:rPr lang="en-US" sz="900" b="1" kern="0" dirty="0">
                <a:solidFill>
                  <a:srgbClr val="1F497D"/>
                </a:solidFill>
                <a:effectLst/>
                <a:latin typeface="Arial" panose="020B0604020202020204" pitchFamily="34" charset="0"/>
                <a:ea typeface="Arial" panose="020B0604020202020204" pitchFamily="34" charset="0"/>
                <a:sym typeface="Wingdings" panose="05000000000000000000" pitchFamily="2" charset="2"/>
              </a:rPr>
              <a:t></a:t>
            </a:r>
            <a:r>
              <a:rPr lang="en-US" sz="900" b="1" kern="0" dirty="0">
                <a:solidFill>
                  <a:srgbClr val="1F497D"/>
                </a:solidFill>
                <a:effectLst/>
                <a:latin typeface="Arial" panose="020B0604020202020204" pitchFamily="34" charset="0"/>
                <a:ea typeface="Arial" panose="020B0604020202020204" pitchFamily="34" charset="0"/>
              </a:rPr>
              <a: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the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answer</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which</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comes</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closest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to</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how</a:t>
            </a:r>
            <a:r>
              <a:rPr lang="en-US" sz="900" b="1" kern="0" spc="-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you</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have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felt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in</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the</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PAST</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7</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DAYS,</a:t>
            </a:r>
            <a:r>
              <a:rPr lang="en-US" sz="900" b="1" kern="0" spc="-15" dirty="0">
                <a:solidFill>
                  <a:srgbClr val="1F497D"/>
                </a:solidFill>
                <a:effectLst/>
                <a:latin typeface="Arial" panose="020B0604020202020204" pitchFamily="34" charset="0"/>
                <a:ea typeface="Arial" panose="020B0604020202020204" pitchFamily="34" charset="0"/>
              </a:rPr>
              <a:t> </a:t>
            </a:r>
            <a:r>
              <a:rPr lang="en-US" sz="900" b="1" kern="0" dirty="0">
                <a:solidFill>
                  <a:srgbClr val="1F497D"/>
                </a:solidFill>
                <a:effectLst/>
                <a:latin typeface="Arial" panose="020B0604020202020204" pitchFamily="34" charset="0"/>
                <a:ea typeface="Arial" panose="020B0604020202020204" pitchFamily="34" charset="0"/>
              </a:rPr>
              <a:t>not just how you feel today.</a:t>
            </a:r>
            <a:endParaRPr lang="en-US" sz="1200" b="1" kern="0" dirty="0">
              <a:effectLst/>
              <a:latin typeface="Arial" panose="020B0604020202020204" pitchFamily="34" charset="0"/>
              <a:ea typeface="Arial" panose="020B0604020202020204" pitchFamily="34" charset="0"/>
            </a:endParaRPr>
          </a:p>
          <a:p>
            <a:pPr marL="0" marR="0">
              <a:spcBef>
                <a:spcPts val="5"/>
              </a:spcBef>
              <a:spcAft>
                <a:spcPts val="15"/>
              </a:spcAft>
              <a:buNone/>
            </a:pPr>
            <a:r>
              <a:rPr lang="en-US" sz="900" spc="-10" dirty="0">
                <a:effectLst/>
                <a:latin typeface="Arial" panose="020B0604020202020204" pitchFamily="34" charset="0"/>
                <a:ea typeface="Arial" panose="020B0604020202020204" pitchFamily="34" charset="0"/>
              </a:rPr>
              <a:t> </a:t>
            </a:r>
            <a:endParaRPr lang="en-US" sz="1200" dirty="0">
              <a:effectLst/>
              <a:latin typeface="Arial" panose="020B0604020202020204" pitchFamily="34" charset="0"/>
              <a:ea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559BA73E-5876-0A7C-C4B3-AD730F37A40F}"/>
                  </a:ext>
                </a:extLst>
              </p14:cNvPr>
              <p14:cNvContentPartPr/>
              <p14:nvPr/>
            </p14:nvContentPartPr>
            <p14:xfrm>
              <a:off x="411300" y="685620"/>
              <a:ext cx="360" cy="360"/>
            </p14:xfrm>
          </p:contentPart>
        </mc:Choice>
        <mc:Fallback xmlns="">
          <p:pic>
            <p:nvPicPr>
              <p:cNvPr id="11" name="Ink 10">
                <a:extLst>
                  <a:ext uri="{FF2B5EF4-FFF2-40B4-BE49-F238E27FC236}">
                    <a16:creationId xmlns:a16="http://schemas.microsoft.com/office/drawing/2014/main" id="{559BA73E-5876-0A7C-C4B3-AD730F37A40F}"/>
                  </a:ext>
                </a:extLst>
              </p:cNvPr>
              <p:cNvPicPr/>
              <p:nvPr/>
            </p:nvPicPr>
            <p:blipFill>
              <a:blip r:embed="rId4"/>
              <a:stretch>
                <a:fillRect/>
              </a:stretch>
            </p:blipFill>
            <p:spPr>
              <a:xfrm>
                <a:off x="402300" y="676620"/>
                <a:ext cx="18000" cy="18000"/>
              </a:xfrm>
              <a:prstGeom prst="rect">
                <a:avLst/>
              </a:prstGeom>
            </p:spPr>
          </p:pic>
        </mc:Fallback>
      </mc:AlternateContent>
      <p:sp>
        <p:nvSpPr>
          <p:cNvPr id="14" name="Rectangle 13">
            <a:extLst>
              <a:ext uri="{FF2B5EF4-FFF2-40B4-BE49-F238E27FC236}">
                <a16:creationId xmlns:a16="http://schemas.microsoft.com/office/drawing/2014/main" id="{0853B628-2F07-C2C1-F4E0-ED29830B86AE}"/>
              </a:ext>
            </a:extLst>
          </p:cNvPr>
          <p:cNvSpPr/>
          <p:nvPr/>
        </p:nvSpPr>
        <p:spPr>
          <a:xfrm>
            <a:off x="4250576" y="312420"/>
            <a:ext cx="7566660" cy="6044623"/>
          </a:xfrm>
          <a:prstGeom prst="rect">
            <a:avLst/>
          </a:prstGeom>
          <a:noFill/>
          <a:ln>
            <a:solidFill>
              <a:schemeClr val="accent1">
                <a:lumMod val="50000"/>
              </a:schemeClr>
            </a:solidFill>
          </a:ln>
          <a:effectLst>
            <a:glow rad="1524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pic>
        <p:nvPicPr>
          <p:cNvPr id="20" name="Picture 19">
            <a:extLst>
              <a:ext uri="{FF2B5EF4-FFF2-40B4-BE49-F238E27FC236}">
                <a16:creationId xmlns:a16="http://schemas.microsoft.com/office/drawing/2014/main" id="{83686493-49AD-F10F-ECD3-62476C4079F5}"/>
              </a:ext>
            </a:extLst>
          </p:cNvPr>
          <p:cNvPicPr>
            <a:picLocks noChangeAspect="1"/>
          </p:cNvPicPr>
          <p:nvPr/>
        </p:nvPicPr>
        <p:blipFill>
          <a:blip r:embed="rId5"/>
          <a:stretch>
            <a:fillRect/>
          </a:stretch>
        </p:blipFill>
        <p:spPr>
          <a:xfrm>
            <a:off x="295433" y="1792925"/>
            <a:ext cx="3360554" cy="4375184"/>
          </a:xfrm>
          <a:prstGeom prst="rect">
            <a:avLst/>
          </a:prstGeom>
        </p:spPr>
      </p:pic>
      <p:sp>
        <p:nvSpPr>
          <p:cNvPr id="18" name="Rectangle 17">
            <a:extLst>
              <a:ext uri="{FF2B5EF4-FFF2-40B4-BE49-F238E27FC236}">
                <a16:creationId xmlns:a16="http://schemas.microsoft.com/office/drawing/2014/main" id="{8CF0D820-F882-2418-27D3-34A31AC86991}"/>
              </a:ext>
            </a:extLst>
          </p:cNvPr>
          <p:cNvSpPr/>
          <p:nvPr/>
        </p:nvSpPr>
        <p:spPr>
          <a:xfrm>
            <a:off x="345453" y="1578294"/>
            <a:ext cx="3104565" cy="2899002"/>
          </a:xfrm>
          <a:prstGeom prst="rect">
            <a:avLst/>
          </a:prstGeom>
          <a:noFill/>
          <a:ln>
            <a:solidFill>
              <a:schemeClr val="bg1"/>
            </a:solidFill>
          </a:ln>
          <a:effectLst>
            <a:glow rad="1524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ndParaRPr>
          </a:p>
        </p:txBody>
      </p:sp>
      <p:sp>
        <p:nvSpPr>
          <p:cNvPr id="2" name="TextBox 1">
            <a:extLst>
              <a:ext uri="{FF2B5EF4-FFF2-40B4-BE49-F238E27FC236}">
                <a16:creationId xmlns:a16="http://schemas.microsoft.com/office/drawing/2014/main" id="{FFC7DBAA-A8B7-4690-C7AC-73F7C1FE9425}"/>
              </a:ext>
            </a:extLst>
          </p:cNvPr>
          <p:cNvSpPr txBox="1"/>
          <p:nvPr/>
        </p:nvSpPr>
        <p:spPr>
          <a:xfrm>
            <a:off x="0" y="29365"/>
            <a:ext cx="3655987" cy="757130"/>
          </a:xfrm>
          <a:prstGeom prst="rect">
            <a:avLst/>
          </a:prstGeom>
          <a:solidFill>
            <a:schemeClr val="tx1"/>
          </a:solidFill>
          <a:ln>
            <a:solidFill>
              <a:schemeClr val="tx1"/>
            </a:solidFill>
          </a:ln>
        </p:spPr>
        <p:txBody>
          <a:bodyPr wrap="square" rtlCol="0">
            <a:spAutoFit/>
          </a:bodyPr>
          <a:lstStyle/>
          <a:p>
            <a:pPr algn="ctr">
              <a:lnSpc>
                <a:spcPct val="90000"/>
              </a:lnSpc>
            </a:pPr>
            <a:r>
              <a:rPr lang="en-US" sz="2400" dirty="0">
                <a:solidFill>
                  <a:schemeClr val="bg1"/>
                </a:solidFill>
                <a:latin typeface="Arial" panose="020B0604020202020204" pitchFamily="34" charset="0"/>
                <a:cs typeface="Arial" panose="020B0604020202020204" pitchFamily="34" charset="0"/>
              </a:rPr>
              <a:t>The 10 Questions on the Tool </a:t>
            </a:r>
          </a:p>
        </p:txBody>
      </p:sp>
      <p:cxnSp>
        <p:nvCxnSpPr>
          <p:cNvPr id="3" name="Straight Connector 2">
            <a:extLst>
              <a:ext uri="{FF2B5EF4-FFF2-40B4-BE49-F238E27FC236}">
                <a16:creationId xmlns:a16="http://schemas.microsoft.com/office/drawing/2014/main" id="{8FF27431-ADEF-30F8-D332-559BFEA3B8A8}"/>
              </a:ext>
            </a:extLst>
          </p:cNvPr>
          <p:cNvCxnSpPr>
            <a:cxnSpLocks/>
          </p:cNvCxnSpPr>
          <p:nvPr/>
        </p:nvCxnSpPr>
        <p:spPr>
          <a:xfrm flipH="1">
            <a:off x="3662203" y="0"/>
            <a:ext cx="10886" cy="6357043"/>
          </a:xfrm>
          <a:prstGeom prst="line">
            <a:avLst/>
          </a:prstGeom>
          <a:ln w="1174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657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2">
  <a:themeElements>
    <a:clrScheme name="Custom 31">
      <a:dk1>
        <a:srgbClr val="000000"/>
      </a:dk1>
      <a:lt1>
        <a:sysClr val="window" lastClr="FFFFFF"/>
      </a:lt1>
      <a:dk2>
        <a:srgbClr val="000000"/>
      </a:dk2>
      <a:lt2>
        <a:srgbClr val="000000"/>
      </a:lt2>
      <a:accent1>
        <a:srgbClr val="000000"/>
      </a:accent1>
      <a:accent2>
        <a:srgbClr val="0070C0"/>
      </a:accent2>
      <a:accent3>
        <a:srgbClr val="92D050"/>
      </a:accent3>
      <a:accent4>
        <a:srgbClr val="418AB3"/>
      </a:accent4>
      <a:accent5>
        <a:srgbClr val="7030A0"/>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12000"/>
                <a:satMod val="240000"/>
              </a:schemeClr>
              <a:schemeClr val="phClr">
                <a:tint val="98000"/>
              </a:schemeClr>
            </a:duotone>
          </a:blip>
          <a:tile tx="0" ty="0" sx="100000" sy="100000" flip="none" algn="ctr"/>
        </a:blipFill>
      </a:bgFillStyleLst>
    </a:fmtScheme>
  </a:themeElements>
  <a:objectDefaults>
    <a:spDef>
      <a:spPr>
        <a:solidFill>
          <a:schemeClr val="accent1">
            <a:lumMod val="50000"/>
          </a:schemeClr>
        </a:solidFill>
        <a:ln>
          <a:solidFill>
            <a:schemeClr val="accent1">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heme2" id="{F9A7362F-FB13-4BFC-BEA4-6AFC849F927F}" vid="{5E099D01-3ED8-487D-BF03-1F9FAF326E3D}"/>
    </a:ext>
  </a:extLst>
</a:theme>
</file>

<file path=ppt/theme/theme2.xml><?xml version="1.0" encoding="utf-8"?>
<a:theme xmlns:a="http://schemas.openxmlformats.org/drawingml/2006/main" name="1_Theme2">
  <a:themeElements>
    <a:clrScheme name="Custom 40">
      <a:dk1>
        <a:srgbClr val="000000"/>
      </a:dk1>
      <a:lt1>
        <a:sysClr val="window" lastClr="FFFFFF"/>
      </a:lt1>
      <a:dk2>
        <a:srgbClr val="000000"/>
      </a:dk2>
      <a:lt2>
        <a:srgbClr val="000000"/>
      </a:lt2>
      <a:accent1>
        <a:srgbClr val="000000"/>
      </a:accent1>
      <a:accent2>
        <a:srgbClr val="0070C0"/>
      </a:accent2>
      <a:accent3>
        <a:srgbClr val="92D050"/>
      </a:accent3>
      <a:accent4>
        <a:srgbClr val="418AB3"/>
      </a:accent4>
      <a:accent5>
        <a:srgbClr val="7030A0"/>
      </a:accent5>
      <a:accent6>
        <a:srgbClr val="838383"/>
      </a:accent6>
      <a:hlink>
        <a:srgbClr val="00B05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12000"/>
                <a:satMod val="240000"/>
              </a:schemeClr>
              <a:schemeClr val="phClr">
                <a:tint val="98000"/>
              </a:schemeClr>
            </a:duotone>
          </a:blip>
          <a:tile tx="0" ty="0" sx="100000" sy="100000" flip="none" algn="ctr"/>
        </a:blipFill>
      </a:bgFillStyleLst>
    </a:fmtScheme>
  </a:themeElements>
  <a:objectDefaults>
    <a:spDef>
      <a:spPr>
        <a:solidFill>
          <a:schemeClr val="accent1">
            <a:lumMod val="50000"/>
          </a:schemeClr>
        </a:solidFill>
        <a:ln>
          <a:solidFill>
            <a:schemeClr val="accent1">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heme2" id="{F9A7362F-FB13-4BFC-BEA4-6AFC849F927F}" vid="{5E099D01-3ED8-487D-BF03-1F9FAF326E3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2_Theme2">
  <a:themeElements>
    <a:clrScheme name="Custom 31">
      <a:dk1>
        <a:srgbClr val="000000"/>
      </a:dk1>
      <a:lt1>
        <a:sysClr val="window" lastClr="FFFFFF"/>
      </a:lt1>
      <a:dk2>
        <a:srgbClr val="000000"/>
      </a:dk2>
      <a:lt2>
        <a:srgbClr val="000000"/>
      </a:lt2>
      <a:accent1>
        <a:srgbClr val="000000"/>
      </a:accent1>
      <a:accent2>
        <a:srgbClr val="0070C0"/>
      </a:accent2>
      <a:accent3>
        <a:srgbClr val="92D050"/>
      </a:accent3>
      <a:accent4>
        <a:srgbClr val="418AB3"/>
      </a:accent4>
      <a:accent5>
        <a:srgbClr val="7030A0"/>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12000"/>
                <a:satMod val="240000"/>
              </a:schemeClr>
              <a:schemeClr val="phClr">
                <a:tint val="98000"/>
              </a:schemeClr>
            </a:duotone>
          </a:blip>
          <a:tile tx="0" ty="0" sx="100000" sy="100000" flip="none" algn="ctr"/>
        </a:blipFill>
      </a:bgFillStyleLst>
    </a:fmtScheme>
  </a:themeElements>
  <a:objectDefaults>
    <a:spDef>
      <a:spPr>
        <a:solidFill>
          <a:schemeClr val="accent1">
            <a:lumMod val="50000"/>
          </a:schemeClr>
        </a:solidFill>
        <a:ln>
          <a:solidFill>
            <a:schemeClr val="accent1">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heme2" id="{F9A7362F-FB13-4BFC-BEA4-6AFC849F927F}" vid="{5E099D01-3ED8-487D-BF03-1F9FAF326E3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1903</TotalTime>
  <Words>8383</Words>
  <Application>Microsoft Office PowerPoint</Application>
  <PresentationFormat>Widescreen</PresentationFormat>
  <Paragraphs>790</Paragraphs>
  <Slides>42</Slides>
  <Notes>42</Notes>
  <HiddenSlides>1</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42</vt:i4>
      </vt:variant>
    </vt:vector>
  </HeadingPairs>
  <TitlesOfParts>
    <vt:vector size="58" baseType="lpstr">
      <vt:lpstr>Aptos</vt:lpstr>
      <vt:lpstr>Aptos Display</vt:lpstr>
      <vt:lpstr>Arial</vt:lpstr>
      <vt:lpstr>Calibri</vt:lpstr>
      <vt:lpstr>Calibri Light</vt:lpstr>
      <vt:lpstr>Cambria</vt:lpstr>
      <vt:lpstr>Courgette</vt:lpstr>
      <vt:lpstr>Euphemia</vt:lpstr>
      <vt:lpstr>Georgia</vt:lpstr>
      <vt:lpstr>Symbol</vt:lpstr>
      <vt:lpstr>Wingdings</vt:lpstr>
      <vt:lpstr>Theme2</vt:lpstr>
      <vt:lpstr>1_Theme2</vt:lpstr>
      <vt:lpstr>Office Theme</vt:lpstr>
      <vt:lpstr>1_Office 2013 - 2022 Theme</vt:lpstr>
      <vt:lpstr>2_Theme2</vt:lpstr>
      <vt:lpstr>      The Edinburgh Postnatal Depression Scale:   Screening for Depression and Anxiety     Delreen Schmidt-Lenz, MSW, LCSW, I/ECMH-C MIECHV Project Lead, Infant &amp; Early Childhood Mental Health Consultation Project July 2026 </vt:lpstr>
      <vt:lpstr> Overview </vt:lpstr>
      <vt:lpstr>PowerPoint Presentation</vt:lpstr>
      <vt:lpstr>PowerPoint Presentation</vt:lpstr>
      <vt:lpstr>PowerPoint Presentation</vt:lpstr>
      <vt:lpstr>  </vt:lpstr>
      <vt:lpstr>PowerPoint Presentation</vt:lpstr>
      <vt:lpstr>From “Postpartum Depression” to  “Peripartum Depression”</vt:lpstr>
      <vt:lpstr>  Peripartum/Postpartum Depression   Diagnostic and Statistical Manual of Mental Disorders (DSM-5)  American Psychiatric Association  </vt:lpstr>
      <vt:lpstr>Many Postpartum Experiences Overlap, But They Are All Unique</vt:lpstr>
      <vt:lpstr>  Why Does Anxiety Happen in Peripartum and Postpartum Stages of Life?   </vt:lpstr>
      <vt:lpstr>PowerPoint Presentation</vt:lpstr>
      <vt:lpstr>PowerPoint Presentation</vt:lpstr>
      <vt:lpstr>PowerPoint Presentation</vt:lpstr>
      <vt:lpstr>PowerPoint Presentation</vt:lpstr>
      <vt:lpstr>A Review of the Tool:  The Edinburgh Postnatal Depression Scale (EPDS)  J.L. Cox, J.M. Holden, R. Sagovsky,  Department of Psychiatry, University of Edinburgh </vt:lpstr>
      <vt:lpstr>PowerPoint Presentation</vt:lpstr>
      <vt:lpstr>Access to the Edinburgh Postnatal Depression Scale in Multiple Languages</vt:lpstr>
      <vt:lpstr>PowerPoint Presentation</vt:lpstr>
      <vt:lpstr>PowerPoint Presentation</vt:lpstr>
      <vt:lpstr>PowerPoint Presentation</vt:lpstr>
      <vt:lpstr>PowerPoint Presentation</vt:lpstr>
      <vt:lpstr>PowerPoint Presentation</vt:lpstr>
      <vt:lpstr>PowerPoint Presentation</vt:lpstr>
      <vt:lpstr>The Mothers and Babies Program  :</vt:lpstr>
      <vt:lpstr>      Built-In Support:  Your Infant &amp; Early Childhood Mental Health Consultant  </vt:lpstr>
      <vt:lpstr>Providing Screenings is Crucial </vt:lpstr>
      <vt:lpstr>    Conclusion   </vt:lpstr>
      <vt:lpstr>PowerPoint Presentation</vt:lpstr>
      <vt:lpstr>  Resources   </vt:lpstr>
      <vt:lpstr>In Addition to Your Local Resources State Resources Are Available:</vt:lpstr>
      <vt:lpstr>In Addition to Your Local Resources State Resources Are Available:</vt:lpstr>
      <vt:lpstr>In Addition to Your Local Resources State Resources Are Available:</vt:lpstr>
      <vt:lpstr>In Addition to Your Local Resources National Resources Are Available:</vt:lpstr>
      <vt:lpstr>In Addition to Your Local Resources National Resources Are Available:</vt:lpstr>
      <vt:lpstr>In Addition to Your Local Resources National Resources Are Available:</vt:lpstr>
      <vt:lpstr>  References   </vt:lpstr>
      <vt:lpstr>PowerPoint Presentation</vt:lpstr>
      <vt:lpstr>References (Continued)</vt:lpstr>
      <vt:lpstr>References (Continued)</vt:lpstr>
      <vt:lpstr>End.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Delreen Schmidt-Lenz</dc:creator>
  <cp:lastModifiedBy>Chaney-Jones, Robin</cp:lastModifiedBy>
  <cp:revision>22</cp:revision>
  <dcterms:created xsi:type="dcterms:W3CDTF">2026-06-30T19:30:49Z</dcterms:created>
  <dcterms:modified xsi:type="dcterms:W3CDTF">2026-09-11T19:10:22Z</dcterms:modified>
</cp:coreProperties>
</file>